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 id="2147484172" r:id="rId2"/>
  </p:sldMasterIdLst>
  <p:notesMasterIdLst>
    <p:notesMasterId r:id="rId59"/>
  </p:notesMasterIdLst>
  <p:handoutMasterIdLst>
    <p:handoutMasterId r:id="rId60"/>
  </p:handoutMasterIdLst>
  <p:sldIdLst>
    <p:sldId id="375" r:id="rId3"/>
    <p:sldId id="376" r:id="rId4"/>
    <p:sldId id="382" r:id="rId5"/>
    <p:sldId id="380" r:id="rId6"/>
    <p:sldId id="441" r:id="rId7"/>
    <p:sldId id="442" r:id="rId8"/>
    <p:sldId id="386" r:id="rId9"/>
    <p:sldId id="387" r:id="rId10"/>
    <p:sldId id="439" r:id="rId11"/>
    <p:sldId id="440" r:id="rId12"/>
    <p:sldId id="388" r:id="rId13"/>
    <p:sldId id="389" r:id="rId14"/>
    <p:sldId id="392" r:id="rId15"/>
    <p:sldId id="391" r:id="rId16"/>
    <p:sldId id="393" r:id="rId17"/>
    <p:sldId id="437" r:id="rId18"/>
    <p:sldId id="404" r:id="rId19"/>
    <p:sldId id="418" r:id="rId20"/>
    <p:sldId id="405" r:id="rId21"/>
    <p:sldId id="406" r:id="rId22"/>
    <p:sldId id="417" r:id="rId23"/>
    <p:sldId id="436" r:id="rId24"/>
    <p:sldId id="407" r:id="rId25"/>
    <p:sldId id="408" r:id="rId26"/>
    <p:sldId id="409" r:id="rId27"/>
    <p:sldId id="410" r:id="rId28"/>
    <p:sldId id="411" r:id="rId29"/>
    <p:sldId id="420" r:id="rId30"/>
    <p:sldId id="412" r:id="rId31"/>
    <p:sldId id="419" r:id="rId32"/>
    <p:sldId id="413" r:id="rId33"/>
    <p:sldId id="421" r:id="rId34"/>
    <p:sldId id="414" r:id="rId35"/>
    <p:sldId id="415" r:id="rId36"/>
    <p:sldId id="422" r:id="rId37"/>
    <p:sldId id="438" r:id="rId38"/>
    <p:sldId id="424" r:id="rId39"/>
    <p:sldId id="443" r:id="rId40"/>
    <p:sldId id="425" r:id="rId41"/>
    <p:sldId id="426" r:id="rId42"/>
    <p:sldId id="427" r:id="rId43"/>
    <p:sldId id="428" r:id="rId44"/>
    <p:sldId id="446" r:id="rId45"/>
    <p:sldId id="429" r:id="rId46"/>
    <p:sldId id="430" r:id="rId47"/>
    <p:sldId id="444" r:id="rId48"/>
    <p:sldId id="431" r:id="rId49"/>
    <p:sldId id="445" r:id="rId50"/>
    <p:sldId id="432" r:id="rId51"/>
    <p:sldId id="433" r:id="rId52"/>
    <p:sldId id="434" r:id="rId53"/>
    <p:sldId id="435" r:id="rId54"/>
    <p:sldId id="384" r:id="rId55"/>
    <p:sldId id="377" r:id="rId56"/>
    <p:sldId id="447" r:id="rId57"/>
    <p:sldId id="416" r:id="rId5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EAB062"/>
    <a:srgbClr val="D2421F"/>
    <a:srgbClr val="C8302D"/>
    <a:srgbClr val="333333"/>
    <a:srgbClr val="0071BC"/>
    <a:srgbClr val="FF2700"/>
    <a:srgbClr val="0078D7"/>
    <a:srgbClr val="005E9E"/>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3636" autoAdjust="0"/>
  </p:normalViewPr>
  <p:slideViewPr>
    <p:cSldViewPr snapToGrid="0">
      <p:cViewPr varScale="1">
        <p:scale>
          <a:sx n="74" d="100"/>
          <a:sy n="74" d="100"/>
        </p:scale>
        <p:origin x="854" y="72"/>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27</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9224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29</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71429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13581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2290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36</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40013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39</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4112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40</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5467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41</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7144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42</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9358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44</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7763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0372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45</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08845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47</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92673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49</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77683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50</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661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51</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54038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53</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98822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007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6391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8548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23</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9731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24</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5989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B4008EB6-D09E-4580-8CD6-DDB14511944F}" type="slidenum">
              <a:rPr lang="en-US" smtClean="0"/>
              <a:t>25</a:t>
            </a:fld>
            <a:endParaRPr lang="en-US" dirty="0"/>
          </a:p>
        </p:txBody>
      </p:sp>
      <p:sp>
        <p:nvSpPr>
          <p:cNvPr id="5" name="4 Marcador de encabezado"/>
          <p:cNvSpPr>
            <a:spLocks noGrp="1"/>
          </p:cNvSpPr>
          <p:nvPr>
            <p:ph type="hdr" sz="quarter" idx="11"/>
          </p:nvPr>
        </p:nvSpPr>
        <p:spPr/>
        <p:txBody>
          <a:bodyPr/>
          <a:lstStyle/>
          <a:p>
            <a:r>
              <a:rPr lang="en-US" smtClean="0"/>
              <a:t>Microsoft SharePoint Server 2013</a:t>
            </a:r>
            <a:endParaRPr lang="en-US" dirty="0"/>
          </a:p>
        </p:txBody>
      </p:sp>
      <p:sp>
        <p:nvSpPr>
          <p:cNvPr id="6" name="5 Marcador de pie de página"/>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3308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26</a:t>
            </a:fld>
            <a:endParaRPr lang="en-US" dirty="0"/>
          </a:p>
        </p:txBody>
      </p:sp>
      <p:sp>
        <p:nvSpPr>
          <p:cNvPr id="5" name="Header Placeholder 4"/>
          <p:cNvSpPr>
            <a:spLocks noGrp="1"/>
          </p:cNvSpPr>
          <p:nvPr>
            <p:ph type="hdr" sz="quarter" idx="11"/>
          </p:nvPr>
        </p:nvSpPr>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64385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wm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1.w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wmf"/><Relationship Id="rId9" Type="http://schemas.openxmlformats.org/officeDocument/2006/relationships/image" Target="../media/image14.png"/><Relationship Id="rId14" Type="http://schemas.openxmlformats.org/officeDocument/2006/relationships/image" Target="../media/image19.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rgbClr val="262626"/>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7779" y="6194439"/>
            <a:ext cx="1607279" cy="580694"/>
          </a:xfrm>
          <a:prstGeom prst="rect">
            <a:avLst/>
          </a:prstGeom>
        </p:spPr>
      </p:pic>
    </p:spTree>
    <p:extLst>
      <p:ext uri="{BB962C8B-B14F-4D97-AF65-F5344CB8AC3E}">
        <p14:creationId xmlns:p14="http://schemas.microsoft.com/office/powerpoint/2010/main" val="421933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7779" y="6194439"/>
            <a:ext cx="1607279" cy="580694"/>
          </a:xfrm>
          <a:prstGeom prst="rect">
            <a:avLst/>
          </a:prstGeom>
        </p:spPr>
      </p:pic>
    </p:spTree>
    <p:extLst>
      <p:ext uri="{BB962C8B-B14F-4D97-AF65-F5344CB8AC3E}">
        <p14:creationId xmlns:p14="http://schemas.microsoft.com/office/powerpoint/2010/main" val="42654805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7779" y="6194439"/>
            <a:ext cx="1607279" cy="580694"/>
          </a:xfrm>
          <a:prstGeom prst="rect">
            <a:avLst/>
          </a:prstGeom>
        </p:spPr>
      </p:pic>
    </p:spTree>
    <p:extLst>
      <p:ext uri="{BB962C8B-B14F-4D97-AF65-F5344CB8AC3E}">
        <p14:creationId xmlns:p14="http://schemas.microsoft.com/office/powerpoint/2010/main" val="42894075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7779" y="6194439"/>
            <a:ext cx="1607279" cy="580694"/>
          </a:xfrm>
          <a:prstGeom prst="rect">
            <a:avLst/>
          </a:prstGeom>
        </p:spPr>
      </p:pic>
    </p:spTree>
    <p:extLst>
      <p:ext uri="{BB962C8B-B14F-4D97-AF65-F5344CB8AC3E}">
        <p14:creationId xmlns:p14="http://schemas.microsoft.com/office/powerpoint/2010/main" val="27507876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4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7779" y="6194439"/>
            <a:ext cx="1607279" cy="580694"/>
          </a:xfrm>
          <a:prstGeom prst="rect">
            <a:avLst/>
          </a:prstGeom>
        </p:spPr>
      </p:pic>
    </p:spTree>
    <p:extLst>
      <p:ext uri="{BB962C8B-B14F-4D97-AF65-F5344CB8AC3E}">
        <p14:creationId xmlns:p14="http://schemas.microsoft.com/office/powerpoint/2010/main" val="42289188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5" name="TextBox 4"/>
          <p:cNvSpPr txBox="1"/>
          <p:nvPr userDrawn="1"/>
        </p:nvSpPr>
        <p:spPr>
          <a:xfrm>
            <a:off x="10364482" y="1332568"/>
            <a:ext cx="2308324" cy="4133504"/>
          </a:xfrm>
          <a:prstGeom prst="rect">
            <a:avLst/>
          </a:prstGeom>
          <a:noFill/>
        </p:spPr>
        <p:txBody>
          <a:bodyPr vert="vert270" wrap="none" rtlCol="0">
            <a:spAutoFit/>
          </a:bodyPr>
          <a:lstStyle/>
          <a:p>
            <a:pPr defTabSz="457200"/>
            <a:r>
              <a:rPr lang="en-US" sz="13800" dirty="0" smtClean="0">
                <a:solidFill>
                  <a:srgbClr val="F38F09"/>
                </a:solidFill>
              </a:rPr>
              <a:t>demo</a:t>
            </a:r>
            <a:endParaRPr lang="nl-BE" sz="13800" dirty="0">
              <a:solidFill>
                <a:srgbClr val="F38F09"/>
              </a:solidFill>
            </a:endParaRPr>
          </a:p>
        </p:txBody>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lumMod val="85000"/>
                    <a:lumOff val="1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lumMod val="85000"/>
                    <a:lumOff val="15000"/>
                  </a:schemeClr>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Tree>
    <p:extLst>
      <p:ext uri="{BB962C8B-B14F-4D97-AF65-F5344CB8AC3E}">
        <p14:creationId xmlns:p14="http://schemas.microsoft.com/office/powerpoint/2010/main" val="2016930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421534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531287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00933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6008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117739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7941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7779" y="6194439"/>
            <a:ext cx="1607279" cy="580694"/>
          </a:xfrm>
          <a:prstGeom prst="rect">
            <a:avLst/>
          </a:prstGeom>
        </p:spPr>
      </p:pic>
    </p:spTree>
    <p:extLst>
      <p:ext uri="{BB962C8B-B14F-4D97-AF65-F5344CB8AC3E}">
        <p14:creationId xmlns:p14="http://schemas.microsoft.com/office/powerpoint/2010/main" val="429428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a:xfrm>
            <a:off x="0" y="5330952"/>
            <a:ext cx="12192000" cy="1527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bg1"/>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7779" y="6194439"/>
            <a:ext cx="1607279" cy="580694"/>
          </a:xfrm>
          <a:prstGeom prst="rect">
            <a:avLst/>
          </a:prstGeom>
        </p:spPr>
      </p:pic>
    </p:spTree>
    <p:extLst>
      <p:ext uri="{BB962C8B-B14F-4D97-AF65-F5344CB8AC3E}">
        <p14:creationId xmlns:p14="http://schemas.microsoft.com/office/powerpoint/2010/main" val="162110660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3172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090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3200" y="2219325"/>
            <a:ext cx="6705600" cy="2419350"/>
          </a:xfrm>
          <a:prstGeom prst="rect">
            <a:avLst/>
          </a:prstGeom>
        </p:spPr>
      </p:pic>
    </p:spTree>
    <p:extLst>
      <p:ext uri="{BB962C8B-B14F-4D97-AF65-F5344CB8AC3E}">
        <p14:creationId xmlns:p14="http://schemas.microsoft.com/office/powerpoint/2010/main" val="2839970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Dem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203861" y="6525345"/>
            <a:ext cx="2844800" cy="211113"/>
          </a:xfrm>
          <a:prstGeom prst="rect">
            <a:avLst/>
          </a:prstGeom>
        </p:spPr>
        <p:txBody>
          <a:bodyPr/>
          <a:lstStyle/>
          <a:p>
            <a:pPr defTabSz="457200"/>
            <a:fld id="{18156307-8688-4F03-A7E4-E55529BF0399}" type="datetimeFigureOut">
              <a:rPr lang="en-US" smtClean="0">
                <a:solidFill>
                  <a:prstClr val="black"/>
                </a:solidFill>
              </a:rPr>
              <a:pPr defTabSz="457200"/>
              <a:t>5/5/2016</a:t>
            </a:fld>
            <a:endParaRPr lang="en-US">
              <a:solidFill>
                <a:prstClr val="black"/>
              </a:solidFill>
            </a:endParaRPr>
          </a:p>
        </p:txBody>
      </p:sp>
      <p:sp>
        <p:nvSpPr>
          <p:cNvPr id="6" name="Slide Number Placeholder 5"/>
          <p:cNvSpPr>
            <a:spLocks noGrp="1"/>
          </p:cNvSpPr>
          <p:nvPr>
            <p:ph type="sldNum" sz="quarter" idx="12"/>
          </p:nvPr>
        </p:nvSpPr>
        <p:spPr>
          <a:xfrm>
            <a:off x="9203861" y="6356351"/>
            <a:ext cx="2844800" cy="168995"/>
          </a:xfrm>
          <a:prstGeom prst="rect">
            <a:avLst/>
          </a:prstGeom>
        </p:spPr>
        <p:txBody>
          <a:bodyPr/>
          <a:lstStyle/>
          <a:p>
            <a:pPr defTabSz="457200"/>
            <a:fld id="{0ECD6A29-C246-47C4-99F6-30C7F8B97B0E}" type="slidenum">
              <a:rPr lang="en-US" smtClean="0">
                <a:solidFill>
                  <a:prstClr val="black"/>
                </a:solidFill>
              </a:rPr>
              <a:pPr defTabSz="457200"/>
              <a:t>‹#›</a:t>
            </a:fld>
            <a:endParaRPr lang="en-US">
              <a:solidFill>
                <a:prstClr val="black"/>
              </a:solidFill>
            </a:endParaRPr>
          </a:p>
        </p:txBody>
      </p:sp>
      <p:sp>
        <p:nvSpPr>
          <p:cNvPr id="7" name="Text Placeholder 2"/>
          <p:cNvSpPr>
            <a:spLocks noGrp="1"/>
          </p:cNvSpPr>
          <p:nvPr>
            <p:ph type="body" idx="1" hasCustomPrompt="1"/>
          </p:nvPr>
        </p:nvSpPr>
        <p:spPr>
          <a:xfrm>
            <a:off x="1583499" y="4101076"/>
            <a:ext cx="10363200" cy="672073"/>
          </a:xfrm>
        </p:spPr>
        <p:txBody>
          <a:bodyPr anchor="b">
            <a:noAutofit/>
          </a:bodyPr>
          <a:lstStyle>
            <a:lvl1pPr marL="0" indent="0" algn="l">
              <a:buNone/>
              <a:defRPr sz="3733" b="0">
                <a:solidFill>
                  <a:srgbClr val="E2161C"/>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subtitle</a:t>
            </a:r>
          </a:p>
        </p:txBody>
      </p:sp>
      <p:sp>
        <p:nvSpPr>
          <p:cNvPr id="8" name="Title 1"/>
          <p:cNvSpPr>
            <a:spLocks noGrp="1"/>
          </p:cNvSpPr>
          <p:nvPr>
            <p:ph type="title"/>
          </p:nvPr>
        </p:nvSpPr>
        <p:spPr>
          <a:xfrm>
            <a:off x="963084" y="3332990"/>
            <a:ext cx="10363200" cy="1056117"/>
          </a:xfrm>
        </p:spPr>
        <p:txBody>
          <a:bodyPr anchor="t">
            <a:noAutofit/>
          </a:bodyPr>
          <a:lstStyle>
            <a:lvl1pPr algn="l">
              <a:defRPr sz="5867" b="0" cap="none" baseline="0"/>
            </a:lvl1pPr>
          </a:lstStyle>
          <a:p>
            <a:r>
              <a:rPr lang="en-US" smtClean="0"/>
              <a:t>Click to edit Master title style</a:t>
            </a:r>
            <a:endParaRPr lang="en-US" dirty="0"/>
          </a:p>
        </p:txBody>
      </p:sp>
      <p:sp>
        <p:nvSpPr>
          <p:cNvPr id="9" name="TextBox 8"/>
          <p:cNvSpPr txBox="1"/>
          <p:nvPr userDrawn="1"/>
        </p:nvSpPr>
        <p:spPr>
          <a:xfrm>
            <a:off x="22689" y="4312450"/>
            <a:ext cx="4112023" cy="2062103"/>
          </a:xfrm>
          <a:prstGeom prst="rect">
            <a:avLst/>
          </a:prstGeom>
          <a:noFill/>
        </p:spPr>
        <p:txBody>
          <a:bodyPr wrap="none" rtlCol="0">
            <a:spAutoFit/>
          </a:bodyPr>
          <a:lstStyle/>
          <a:p>
            <a:pPr defTabSz="1219170">
              <a:defRPr/>
            </a:pPr>
            <a:r>
              <a:rPr lang="en-US" sz="12800" b="1" dirty="0" smtClean="0">
                <a:solidFill>
                  <a:srgbClr val="31ACE1"/>
                </a:solidFill>
              </a:rPr>
              <a:t>demo</a:t>
            </a:r>
          </a:p>
        </p:txBody>
      </p:sp>
    </p:spTree>
    <p:extLst>
      <p:ext uri="{BB962C8B-B14F-4D97-AF65-F5344CB8AC3E}">
        <p14:creationId xmlns:p14="http://schemas.microsoft.com/office/powerpoint/2010/main" val="3975791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Dem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203861" y="6525345"/>
            <a:ext cx="2844800" cy="211113"/>
          </a:xfrm>
          <a:prstGeom prst="rect">
            <a:avLst/>
          </a:prstGeom>
        </p:spPr>
        <p:txBody>
          <a:bodyPr/>
          <a:lstStyle/>
          <a:p>
            <a:pPr defTabSz="457200"/>
            <a:fld id="{18156307-8688-4F03-A7E4-E55529BF0399}" type="datetimeFigureOut">
              <a:rPr lang="en-US" smtClean="0">
                <a:solidFill>
                  <a:prstClr val="black"/>
                </a:solidFill>
              </a:rPr>
              <a:pPr defTabSz="457200"/>
              <a:t>5/5/2016</a:t>
            </a:fld>
            <a:endParaRPr lang="en-US">
              <a:solidFill>
                <a:prstClr val="black"/>
              </a:solidFill>
            </a:endParaRPr>
          </a:p>
        </p:txBody>
      </p:sp>
      <p:sp>
        <p:nvSpPr>
          <p:cNvPr id="6" name="Slide Number Placeholder 5"/>
          <p:cNvSpPr>
            <a:spLocks noGrp="1"/>
          </p:cNvSpPr>
          <p:nvPr>
            <p:ph type="sldNum" sz="quarter" idx="12"/>
          </p:nvPr>
        </p:nvSpPr>
        <p:spPr>
          <a:xfrm>
            <a:off x="9203861" y="6356351"/>
            <a:ext cx="2844800" cy="168995"/>
          </a:xfrm>
          <a:prstGeom prst="rect">
            <a:avLst/>
          </a:prstGeom>
        </p:spPr>
        <p:txBody>
          <a:bodyPr/>
          <a:lstStyle/>
          <a:p>
            <a:pPr defTabSz="457200"/>
            <a:fld id="{0ECD6A29-C246-47C4-99F6-30C7F8B97B0E}" type="slidenum">
              <a:rPr lang="en-US" smtClean="0">
                <a:solidFill>
                  <a:prstClr val="black"/>
                </a:solidFill>
              </a:rPr>
              <a:pPr defTabSz="457200"/>
              <a:t>‹#›</a:t>
            </a:fld>
            <a:endParaRPr lang="en-US">
              <a:solidFill>
                <a:prstClr val="black"/>
              </a:solidFill>
            </a:endParaRPr>
          </a:p>
        </p:txBody>
      </p:sp>
      <p:sp>
        <p:nvSpPr>
          <p:cNvPr id="7" name="Text Placeholder 2"/>
          <p:cNvSpPr>
            <a:spLocks noGrp="1"/>
          </p:cNvSpPr>
          <p:nvPr>
            <p:ph type="body" idx="1" hasCustomPrompt="1"/>
          </p:nvPr>
        </p:nvSpPr>
        <p:spPr>
          <a:xfrm>
            <a:off x="1583499" y="4101076"/>
            <a:ext cx="10363200" cy="672073"/>
          </a:xfrm>
        </p:spPr>
        <p:txBody>
          <a:bodyPr anchor="b">
            <a:noAutofit/>
          </a:bodyPr>
          <a:lstStyle>
            <a:lvl1pPr marL="0" indent="0" algn="l">
              <a:buNone/>
              <a:defRPr sz="3733" b="0">
                <a:solidFill>
                  <a:srgbClr val="E2161C"/>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subtitle</a:t>
            </a:r>
          </a:p>
        </p:txBody>
      </p:sp>
      <p:sp>
        <p:nvSpPr>
          <p:cNvPr id="8" name="Title 1"/>
          <p:cNvSpPr>
            <a:spLocks noGrp="1"/>
          </p:cNvSpPr>
          <p:nvPr>
            <p:ph type="title"/>
          </p:nvPr>
        </p:nvSpPr>
        <p:spPr>
          <a:xfrm>
            <a:off x="963084" y="3332990"/>
            <a:ext cx="10363200" cy="1056117"/>
          </a:xfrm>
        </p:spPr>
        <p:txBody>
          <a:bodyPr anchor="t">
            <a:noAutofit/>
          </a:bodyPr>
          <a:lstStyle>
            <a:lvl1pPr algn="l">
              <a:defRPr sz="5867" b="0" cap="none" baseline="0"/>
            </a:lvl1pPr>
          </a:lstStyle>
          <a:p>
            <a:r>
              <a:rPr lang="en-US" smtClean="0"/>
              <a:t>Click to edit Master title style</a:t>
            </a:r>
            <a:endParaRPr lang="en-US" dirty="0"/>
          </a:p>
        </p:txBody>
      </p:sp>
      <p:sp>
        <p:nvSpPr>
          <p:cNvPr id="9" name="TextBox 8"/>
          <p:cNvSpPr txBox="1"/>
          <p:nvPr userDrawn="1"/>
        </p:nvSpPr>
        <p:spPr>
          <a:xfrm>
            <a:off x="22689" y="4312450"/>
            <a:ext cx="4112023" cy="2062103"/>
          </a:xfrm>
          <a:prstGeom prst="rect">
            <a:avLst/>
          </a:prstGeom>
          <a:noFill/>
        </p:spPr>
        <p:txBody>
          <a:bodyPr wrap="none" rtlCol="0">
            <a:spAutoFit/>
          </a:bodyPr>
          <a:lstStyle/>
          <a:p>
            <a:pPr defTabSz="1219170">
              <a:defRPr/>
            </a:pPr>
            <a:r>
              <a:rPr lang="en-US" sz="12800" b="1" dirty="0" smtClean="0">
                <a:solidFill>
                  <a:srgbClr val="31ACE1"/>
                </a:solidFill>
              </a:rPr>
              <a:t>demo</a:t>
            </a:r>
          </a:p>
        </p:txBody>
      </p:sp>
    </p:spTree>
    <p:extLst>
      <p:ext uri="{BB962C8B-B14F-4D97-AF65-F5344CB8AC3E}">
        <p14:creationId xmlns:p14="http://schemas.microsoft.com/office/powerpoint/2010/main" val="15507449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Dem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203861" y="6525345"/>
            <a:ext cx="2844800" cy="211113"/>
          </a:xfrm>
          <a:prstGeom prst="rect">
            <a:avLst/>
          </a:prstGeom>
        </p:spPr>
        <p:txBody>
          <a:bodyPr/>
          <a:lstStyle/>
          <a:p>
            <a:pPr defTabSz="457200"/>
            <a:fld id="{18156307-8688-4F03-A7E4-E55529BF0399}" type="datetimeFigureOut">
              <a:rPr lang="en-US" smtClean="0">
                <a:solidFill>
                  <a:prstClr val="black"/>
                </a:solidFill>
              </a:rPr>
              <a:pPr defTabSz="457200"/>
              <a:t>5/5/2016</a:t>
            </a:fld>
            <a:endParaRPr lang="en-US">
              <a:solidFill>
                <a:prstClr val="black"/>
              </a:solidFill>
            </a:endParaRPr>
          </a:p>
        </p:txBody>
      </p:sp>
      <p:sp>
        <p:nvSpPr>
          <p:cNvPr id="6" name="Slide Number Placeholder 5"/>
          <p:cNvSpPr>
            <a:spLocks noGrp="1"/>
          </p:cNvSpPr>
          <p:nvPr>
            <p:ph type="sldNum" sz="quarter" idx="12"/>
          </p:nvPr>
        </p:nvSpPr>
        <p:spPr>
          <a:xfrm>
            <a:off x="9203861" y="6356351"/>
            <a:ext cx="2844800" cy="168995"/>
          </a:xfrm>
          <a:prstGeom prst="rect">
            <a:avLst/>
          </a:prstGeom>
        </p:spPr>
        <p:txBody>
          <a:bodyPr/>
          <a:lstStyle/>
          <a:p>
            <a:pPr defTabSz="457200"/>
            <a:fld id="{0ECD6A29-C246-47C4-99F6-30C7F8B97B0E}" type="slidenum">
              <a:rPr lang="en-US" smtClean="0">
                <a:solidFill>
                  <a:prstClr val="black"/>
                </a:solidFill>
              </a:rPr>
              <a:pPr defTabSz="457200"/>
              <a:t>‹#›</a:t>
            </a:fld>
            <a:endParaRPr lang="en-US">
              <a:solidFill>
                <a:prstClr val="black"/>
              </a:solidFill>
            </a:endParaRPr>
          </a:p>
        </p:txBody>
      </p:sp>
      <p:sp>
        <p:nvSpPr>
          <p:cNvPr id="7" name="Text Placeholder 2"/>
          <p:cNvSpPr>
            <a:spLocks noGrp="1"/>
          </p:cNvSpPr>
          <p:nvPr>
            <p:ph type="body" idx="1" hasCustomPrompt="1"/>
          </p:nvPr>
        </p:nvSpPr>
        <p:spPr>
          <a:xfrm>
            <a:off x="1583499" y="4101076"/>
            <a:ext cx="10363200" cy="672073"/>
          </a:xfrm>
        </p:spPr>
        <p:txBody>
          <a:bodyPr anchor="b">
            <a:noAutofit/>
          </a:bodyPr>
          <a:lstStyle>
            <a:lvl1pPr marL="0" indent="0" algn="l">
              <a:buNone/>
              <a:defRPr sz="3733" b="0">
                <a:solidFill>
                  <a:srgbClr val="E2161C"/>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subtitle</a:t>
            </a:r>
          </a:p>
        </p:txBody>
      </p:sp>
      <p:sp>
        <p:nvSpPr>
          <p:cNvPr id="8" name="Title 1"/>
          <p:cNvSpPr>
            <a:spLocks noGrp="1"/>
          </p:cNvSpPr>
          <p:nvPr>
            <p:ph type="title"/>
          </p:nvPr>
        </p:nvSpPr>
        <p:spPr>
          <a:xfrm>
            <a:off x="963084" y="3332990"/>
            <a:ext cx="10363200" cy="1056117"/>
          </a:xfrm>
        </p:spPr>
        <p:txBody>
          <a:bodyPr anchor="t">
            <a:noAutofit/>
          </a:bodyPr>
          <a:lstStyle>
            <a:lvl1pPr algn="l">
              <a:defRPr sz="5867" b="0" cap="none" baseline="0"/>
            </a:lvl1pPr>
          </a:lstStyle>
          <a:p>
            <a:r>
              <a:rPr lang="en-US" smtClean="0"/>
              <a:t>Click to edit Master title style</a:t>
            </a:r>
            <a:endParaRPr lang="en-US" dirty="0"/>
          </a:p>
        </p:txBody>
      </p:sp>
      <p:sp>
        <p:nvSpPr>
          <p:cNvPr id="9" name="TextBox 8"/>
          <p:cNvSpPr txBox="1"/>
          <p:nvPr userDrawn="1"/>
        </p:nvSpPr>
        <p:spPr>
          <a:xfrm>
            <a:off x="22689" y="4312450"/>
            <a:ext cx="4112023" cy="2062103"/>
          </a:xfrm>
          <a:prstGeom prst="rect">
            <a:avLst/>
          </a:prstGeom>
          <a:noFill/>
        </p:spPr>
        <p:txBody>
          <a:bodyPr wrap="none" rtlCol="0">
            <a:spAutoFit/>
          </a:bodyPr>
          <a:lstStyle/>
          <a:p>
            <a:pPr defTabSz="1219170">
              <a:defRPr/>
            </a:pPr>
            <a:r>
              <a:rPr lang="en-US" sz="12800" b="1" dirty="0" smtClean="0">
                <a:solidFill>
                  <a:srgbClr val="31ACE1"/>
                </a:solidFill>
              </a:rPr>
              <a:t>demo</a:t>
            </a:r>
          </a:p>
        </p:txBody>
      </p:sp>
    </p:spTree>
    <p:extLst>
      <p:ext uri="{BB962C8B-B14F-4D97-AF65-F5344CB8AC3E}">
        <p14:creationId xmlns:p14="http://schemas.microsoft.com/office/powerpoint/2010/main" val="3142108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Dem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203861" y="6525345"/>
            <a:ext cx="2844800" cy="211113"/>
          </a:xfrm>
          <a:prstGeom prst="rect">
            <a:avLst/>
          </a:prstGeom>
        </p:spPr>
        <p:txBody>
          <a:bodyPr/>
          <a:lstStyle/>
          <a:p>
            <a:pPr defTabSz="457200"/>
            <a:fld id="{18156307-8688-4F03-A7E4-E55529BF0399}" type="datetimeFigureOut">
              <a:rPr lang="en-US" smtClean="0">
                <a:solidFill>
                  <a:prstClr val="black"/>
                </a:solidFill>
              </a:rPr>
              <a:pPr defTabSz="457200"/>
              <a:t>5/5/2016</a:t>
            </a:fld>
            <a:endParaRPr lang="en-US">
              <a:solidFill>
                <a:prstClr val="black"/>
              </a:solidFill>
            </a:endParaRPr>
          </a:p>
        </p:txBody>
      </p:sp>
      <p:sp>
        <p:nvSpPr>
          <p:cNvPr id="6" name="Slide Number Placeholder 5"/>
          <p:cNvSpPr>
            <a:spLocks noGrp="1"/>
          </p:cNvSpPr>
          <p:nvPr>
            <p:ph type="sldNum" sz="quarter" idx="12"/>
          </p:nvPr>
        </p:nvSpPr>
        <p:spPr>
          <a:xfrm>
            <a:off x="9203861" y="6356351"/>
            <a:ext cx="2844800" cy="168995"/>
          </a:xfrm>
          <a:prstGeom prst="rect">
            <a:avLst/>
          </a:prstGeom>
        </p:spPr>
        <p:txBody>
          <a:bodyPr/>
          <a:lstStyle/>
          <a:p>
            <a:pPr defTabSz="457200"/>
            <a:fld id="{0ECD6A29-C246-47C4-99F6-30C7F8B97B0E}" type="slidenum">
              <a:rPr lang="en-US" smtClean="0">
                <a:solidFill>
                  <a:prstClr val="black"/>
                </a:solidFill>
              </a:rPr>
              <a:pPr defTabSz="457200"/>
              <a:t>‹#›</a:t>
            </a:fld>
            <a:endParaRPr lang="en-US">
              <a:solidFill>
                <a:prstClr val="black"/>
              </a:solidFill>
            </a:endParaRPr>
          </a:p>
        </p:txBody>
      </p:sp>
      <p:sp>
        <p:nvSpPr>
          <p:cNvPr id="7" name="Text Placeholder 2"/>
          <p:cNvSpPr>
            <a:spLocks noGrp="1"/>
          </p:cNvSpPr>
          <p:nvPr>
            <p:ph type="body" idx="1" hasCustomPrompt="1"/>
          </p:nvPr>
        </p:nvSpPr>
        <p:spPr>
          <a:xfrm>
            <a:off x="1583499" y="4101076"/>
            <a:ext cx="10363200" cy="672073"/>
          </a:xfrm>
        </p:spPr>
        <p:txBody>
          <a:bodyPr anchor="b">
            <a:noAutofit/>
          </a:bodyPr>
          <a:lstStyle>
            <a:lvl1pPr marL="0" indent="0" algn="l">
              <a:buNone/>
              <a:defRPr sz="3733" b="0">
                <a:solidFill>
                  <a:srgbClr val="E2161C"/>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subtitle</a:t>
            </a:r>
          </a:p>
        </p:txBody>
      </p:sp>
      <p:sp>
        <p:nvSpPr>
          <p:cNvPr id="8" name="Title 1"/>
          <p:cNvSpPr>
            <a:spLocks noGrp="1"/>
          </p:cNvSpPr>
          <p:nvPr>
            <p:ph type="title"/>
          </p:nvPr>
        </p:nvSpPr>
        <p:spPr>
          <a:xfrm>
            <a:off x="963084" y="3332990"/>
            <a:ext cx="10363200" cy="1056117"/>
          </a:xfrm>
        </p:spPr>
        <p:txBody>
          <a:bodyPr anchor="t">
            <a:noAutofit/>
          </a:bodyPr>
          <a:lstStyle>
            <a:lvl1pPr algn="l">
              <a:defRPr sz="5867" b="0" cap="none" baseline="0"/>
            </a:lvl1pPr>
          </a:lstStyle>
          <a:p>
            <a:r>
              <a:rPr lang="en-US" smtClean="0"/>
              <a:t>Click to edit Master title style</a:t>
            </a:r>
            <a:endParaRPr lang="en-US" dirty="0"/>
          </a:p>
        </p:txBody>
      </p:sp>
      <p:sp>
        <p:nvSpPr>
          <p:cNvPr id="9" name="TextBox 8"/>
          <p:cNvSpPr txBox="1"/>
          <p:nvPr userDrawn="1"/>
        </p:nvSpPr>
        <p:spPr>
          <a:xfrm>
            <a:off x="22689" y="4312450"/>
            <a:ext cx="4112023" cy="2062103"/>
          </a:xfrm>
          <a:prstGeom prst="rect">
            <a:avLst/>
          </a:prstGeom>
          <a:noFill/>
        </p:spPr>
        <p:txBody>
          <a:bodyPr wrap="none" rtlCol="0">
            <a:spAutoFit/>
          </a:bodyPr>
          <a:lstStyle/>
          <a:p>
            <a:pPr defTabSz="1219170">
              <a:defRPr/>
            </a:pPr>
            <a:r>
              <a:rPr lang="en-US" sz="12800" b="1" dirty="0" smtClean="0">
                <a:solidFill>
                  <a:srgbClr val="31ACE1"/>
                </a:solidFill>
              </a:rPr>
              <a:t>demo</a:t>
            </a:r>
          </a:p>
        </p:txBody>
      </p:sp>
    </p:spTree>
    <p:extLst>
      <p:ext uri="{BB962C8B-B14F-4D97-AF65-F5344CB8AC3E}">
        <p14:creationId xmlns:p14="http://schemas.microsoft.com/office/powerpoint/2010/main" val="19707619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13" name="Content Placeholder 17"/>
          <p:cNvSpPr>
            <a:spLocks noGrp="1"/>
          </p:cNvSpPr>
          <p:nvPr>
            <p:ph sz="quarter" idx="12" hasCustomPrompt="1"/>
          </p:nvPr>
        </p:nvSpPr>
        <p:spPr>
          <a:xfrm>
            <a:off x="623393" y="3813043"/>
            <a:ext cx="11279716" cy="1335040"/>
          </a:xfrm>
        </p:spPr>
        <p:txBody>
          <a:bodyPr>
            <a:noAutofit/>
          </a:bodyPr>
          <a:lstStyle>
            <a:lvl1pPr marL="0" indent="0">
              <a:buNone/>
              <a:defRPr sz="8800" baseline="0">
                <a:solidFill>
                  <a:srgbClr val="E2001A"/>
                </a:solidFill>
                <a:latin typeface="Arial" pitchFamily="34" charset="0"/>
                <a:cs typeface="Arial" pitchFamily="34" charset="0"/>
              </a:defRPr>
            </a:lvl1pPr>
          </a:lstStyle>
          <a:p>
            <a:pPr lvl="0"/>
            <a:r>
              <a:rPr lang="fi-FI" dirty="0" smtClean="0"/>
              <a:t>Demo</a:t>
            </a:r>
          </a:p>
        </p:txBody>
      </p:sp>
      <p:pic>
        <p:nvPicPr>
          <p:cNvPr id="8" name="Picture 7" descr="Blogbg.jpg"/>
          <p:cNvPicPr>
            <a:picLocks noChangeAspect="1"/>
          </p:cNvPicPr>
          <p:nvPr/>
        </p:nvPicPr>
        <p:blipFill>
          <a:blip r:embed="rId2" cstate="print"/>
          <a:stretch>
            <a:fillRect/>
          </a:stretch>
        </p:blipFill>
        <p:spPr>
          <a:xfrm>
            <a:off x="0" y="452670"/>
            <a:ext cx="12192000" cy="2987151"/>
          </a:xfrm>
          <a:prstGeom prst="rect">
            <a:avLst/>
          </a:prstGeom>
        </p:spPr>
      </p:pic>
      <p:sp>
        <p:nvSpPr>
          <p:cNvPr id="11" name="Content Placeholder 17"/>
          <p:cNvSpPr>
            <a:spLocks noGrp="1"/>
          </p:cNvSpPr>
          <p:nvPr>
            <p:ph sz="quarter" idx="11" hasCustomPrompt="1"/>
          </p:nvPr>
        </p:nvSpPr>
        <p:spPr>
          <a:xfrm>
            <a:off x="1056978" y="5229200"/>
            <a:ext cx="11279716" cy="696077"/>
          </a:xfrm>
        </p:spPr>
        <p:txBody>
          <a:bodyPr>
            <a:normAutofit/>
          </a:bodyPr>
          <a:lstStyle>
            <a:lvl1pPr marL="0" indent="0">
              <a:buNone/>
              <a:defRPr sz="4267" baseline="0">
                <a:solidFill>
                  <a:srgbClr val="0189B4"/>
                </a:solidFill>
                <a:latin typeface="Arial" pitchFamily="34" charset="0"/>
                <a:cs typeface="Arial" pitchFamily="34" charset="0"/>
              </a:defRPr>
            </a:lvl1pPr>
          </a:lstStyle>
          <a:p>
            <a:pPr lvl="0"/>
            <a:r>
              <a:rPr lang="fi-FI" dirty="0" smtClean="0"/>
              <a:t>Demo description</a:t>
            </a:r>
          </a:p>
        </p:txBody>
      </p:sp>
    </p:spTree>
    <p:extLst>
      <p:ext uri="{BB962C8B-B14F-4D97-AF65-F5344CB8AC3E}">
        <p14:creationId xmlns:p14="http://schemas.microsoft.com/office/powerpoint/2010/main" val="317156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Dem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203861" y="6525345"/>
            <a:ext cx="2844800" cy="211113"/>
          </a:xfrm>
          <a:prstGeom prst="rect">
            <a:avLst/>
          </a:prstGeom>
        </p:spPr>
        <p:txBody>
          <a:bodyPr/>
          <a:lstStyle/>
          <a:p>
            <a:pPr defTabSz="457200"/>
            <a:fld id="{18156307-8688-4F03-A7E4-E55529BF0399}" type="datetimeFigureOut">
              <a:rPr lang="en-US" smtClean="0">
                <a:solidFill>
                  <a:prstClr val="black"/>
                </a:solidFill>
              </a:rPr>
              <a:pPr defTabSz="457200"/>
              <a:t>5/5/2016</a:t>
            </a:fld>
            <a:endParaRPr lang="en-US">
              <a:solidFill>
                <a:prstClr val="black"/>
              </a:solidFill>
            </a:endParaRPr>
          </a:p>
        </p:txBody>
      </p:sp>
      <p:sp>
        <p:nvSpPr>
          <p:cNvPr id="6" name="Slide Number Placeholder 5"/>
          <p:cNvSpPr>
            <a:spLocks noGrp="1"/>
          </p:cNvSpPr>
          <p:nvPr>
            <p:ph type="sldNum" sz="quarter" idx="12"/>
          </p:nvPr>
        </p:nvSpPr>
        <p:spPr>
          <a:xfrm>
            <a:off x="9203861" y="6356351"/>
            <a:ext cx="2844800" cy="168995"/>
          </a:xfrm>
          <a:prstGeom prst="rect">
            <a:avLst/>
          </a:prstGeom>
        </p:spPr>
        <p:txBody>
          <a:bodyPr/>
          <a:lstStyle/>
          <a:p>
            <a:pPr defTabSz="457200"/>
            <a:fld id="{0ECD6A29-C246-47C4-99F6-30C7F8B97B0E}" type="slidenum">
              <a:rPr lang="en-US" smtClean="0">
                <a:solidFill>
                  <a:prstClr val="black"/>
                </a:solidFill>
              </a:rPr>
              <a:pPr defTabSz="457200"/>
              <a:t>‹#›</a:t>
            </a:fld>
            <a:endParaRPr lang="en-US">
              <a:solidFill>
                <a:prstClr val="black"/>
              </a:solidFill>
            </a:endParaRPr>
          </a:p>
        </p:txBody>
      </p:sp>
      <p:sp>
        <p:nvSpPr>
          <p:cNvPr id="7" name="Text Placeholder 2"/>
          <p:cNvSpPr>
            <a:spLocks noGrp="1"/>
          </p:cNvSpPr>
          <p:nvPr>
            <p:ph type="body" idx="1" hasCustomPrompt="1"/>
          </p:nvPr>
        </p:nvSpPr>
        <p:spPr>
          <a:xfrm>
            <a:off x="1583499" y="4101076"/>
            <a:ext cx="10363200" cy="672073"/>
          </a:xfrm>
        </p:spPr>
        <p:txBody>
          <a:bodyPr anchor="b">
            <a:noAutofit/>
          </a:bodyPr>
          <a:lstStyle>
            <a:lvl1pPr marL="0" indent="0" algn="l">
              <a:buNone/>
              <a:defRPr sz="3733" b="0">
                <a:solidFill>
                  <a:srgbClr val="E2161C"/>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subtitle</a:t>
            </a:r>
          </a:p>
        </p:txBody>
      </p:sp>
      <p:sp>
        <p:nvSpPr>
          <p:cNvPr id="8" name="Title 1"/>
          <p:cNvSpPr>
            <a:spLocks noGrp="1"/>
          </p:cNvSpPr>
          <p:nvPr>
            <p:ph type="title"/>
          </p:nvPr>
        </p:nvSpPr>
        <p:spPr>
          <a:xfrm>
            <a:off x="963084" y="3332990"/>
            <a:ext cx="10363200" cy="1056117"/>
          </a:xfrm>
        </p:spPr>
        <p:txBody>
          <a:bodyPr anchor="t">
            <a:noAutofit/>
          </a:bodyPr>
          <a:lstStyle>
            <a:lvl1pPr algn="l">
              <a:defRPr sz="5867" b="0" cap="none" baseline="0"/>
            </a:lvl1pPr>
          </a:lstStyle>
          <a:p>
            <a:r>
              <a:rPr lang="en-US" smtClean="0"/>
              <a:t>Click to edit Master title style</a:t>
            </a:r>
            <a:endParaRPr lang="en-US" dirty="0"/>
          </a:p>
        </p:txBody>
      </p:sp>
      <p:sp>
        <p:nvSpPr>
          <p:cNvPr id="9" name="TextBox 8"/>
          <p:cNvSpPr txBox="1"/>
          <p:nvPr userDrawn="1"/>
        </p:nvSpPr>
        <p:spPr>
          <a:xfrm>
            <a:off x="22689" y="4312450"/>
            <a:ext cx="4112023" cy="2062103"/>
          </a:xfrm>
          <a:prstGeom prst="rect">
            <a:avLst/>
          </a:prstGeom>
          <a:noFill/>
        </p:spPr>
        <p:txBody>
          <a:bodyPr wrap="none" rtlCol="0">
            <a:spAutoFit/>
          </a:bodyPr>
          <a:lstStyle/>
          <a:p>
            <a:pPr defTabSz="1219170">
              <a:defRPr/>
            </a:pPr>
            <a:r>
              <a:rPr lang="en-US" sz="12800" b="1" dirty="0" smtClean="0">
                <a:solidFill>
                  <a:srgbClr val="31ACE1"/>
                </a:solidFill>
              </a:rPr>
              <a:t>demo</a:t>
            </a:r>
          </a:p>
        </p:txBody>
      </p:sp>
    </p:spTree>
    <p:extLst>
      <p:ext uri="{BB962C8B-B14F-4D97-AF65-F5344CB8AC3E}">
        <p14:creationId xmlns:p14="http://schemas.microsoft.com/office/powerpoint/2010/main" val="42660045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_Demo">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203861" y="6525345"/>
            <a:ext cx="2844800" cy="211113"/>
          </a:xfrm>
          <a:prstGeom prst="rect">
            <a:avLst/>
          </a:prstGeom>
        </p:spPr>
        <p:txBody>
          <a:bodyPr/>
          <a:lstStyle/>
          <a:p>
            <a:pPr defTabSz="457200"/>
            <a:fld id="{18156307-8688-4F03-A7E4-E55529BF0399}" type="datetimeFigureOut">
              <a:rPr lang="en-US" smtClean="0">
                <a:solidFill>
                  <a:prstClr val="black"/>
                </a:solidFill>
              </a:rPr>
              <a:pPr defTabSz="457200"/>
              <a:t>5/5/2016</a:t>
            </a:fld>
            <a:endParaRPr lang="en-US">
              <a:solidFill>
                <a:prstClr val="black"/>
              </a:solidFill>
            </a:endParaRPr>
          </a:p>
        </p:txBody>
      </p:sp>
      <p:sp>
        <p:nvSpPr>
          <p:cNvPr id="6" name="Slide Number Placeholder 5"/>
          <p:cNvSpPr>
            <a:spLocks noGrp="1"/>
          </p:cNvSpPr>
          <p:nvPr>
            <p:ph type="sldNum" sz="quarter" idx="12"/>
          </p:nvPr>
        </p:nvSpPr>
        <p:spPr>
          <a:xfrm>
            <a:off x="9203861" y="6356351"/>
            <a:ext cx="2844800" cy="168995"/>
          </a:xfrm>
          <a:prstGeom prst="rect">
            <a:avLst/>
          </a:prstGeom>
        </p:spPr>
        <p:txBody>
          <a:bodyPr/>
          <a:lstStyle/>
          <a:p>
            <a:pPr defTabSz="457200"/>
            <a:fld id="{0ECD6A29-C246-47C4-99F6-30C7F8B97B0E}" type="slidenum">
              <a:rPr lang="en-US" smtClean="0">
                <a:solidFill>
                  <a:prstClr val="black"/>
                </a:solidFill>
              </a:rPr>
              <a:pPr defTabSz="457200"/>
              <a:t>‹#›</a:t>
            </a:fld>
            <a:endParaRPr lang="en-US">
              <a:solidFill>
                <a:prstClr val="black"/>
              </a:solidFill>
            </a:endParaRPr>
          </a:p>
        </p:txBody>
      </p:sp>
      <p:sp>
        <p:nvSpPr>
          <p:cNvPr id="7" name="Text Placeholder 2"/>
          <p:cNvSpPr>
            <a:spLocks noGrp="1"/>
          </p:cNvSpPr>
          <p:nvPr>
            <p:ph type="body" idx="1" hasCustomPrompt="1"/>
          </p:nvPr>
        </p:nvSpPr>
        <p:spPr>
          <a:xfrm>
            <a:off x="1583499" y="4101076"/>
            <a:ext cx="10363200" cy="672073"/>
          </a:xfrm>
        </p:spPr>
        <p:txBody>
          <a:bodyPr anchor="b">
            <a:noAutofit/>
          </a:bodyPr>
          <a:lstStyle>
            <a:lvl1pPr marL="0" indent="0" algn="l">
              <a:buNone/>
              <a:defRPr sz="3733" b="0">
                <a:solidFill>
                  <a:srgbClr val="E2161C"/>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subtitle</a:t>
            </a:r>
          </a:p>
        </p:txBody>
      </p:sp>
      <p:sp>
        <p:nvSpPr>
          <p:cNvPr id="8" name="Title 1"/>
          <p:cNvSpPr>
            <a:spLocks noGrp="1"/>
          </p:cNvSpPr>
          <p:nvPr>
            <p:ph type="title"/>
          </p:nvPr>
        </p:nvSpPr>
        <p:spPr>
          <a:xfrm>
            <a:off x="963084" y="3332990"/>
            <a:ext cx="10363200" cy="1056117"/>
          </a:xfrm>
        </p:spPr>
        <p:txBody>
          <a:bodyPr anchor="t">
            <a:noAutofit/>
          </a:bodyPr>
          <a:lstStyle>
            <a:lvl1pPr algn="l">
              <a:defRPr sz="5867" b="0" cap="none" baseline="0"/>
            </a:lvl1pPr>
          </a:lstStyle>
          <a:p>
            <a:r>
              <a:rPr lang="en-US" smtClean="0"/>
              <a:t>Click to edit Master title style</a:t>
            </a:r>
            <a:endParaRPr lang="en-US" dirty="0"/>
          </a:p>
        </p:txBody>
      </p:sp>
      <p:sp>
        <p:nvSpPr>
          <p:cNvPr id="9" name="TextBox 8"/>
          <p:cNvSpPr txBox="1"/>
          <p:nvPr userDrawn="1"/>
        </p:nvSpPr>
        <p:spPr>
          <a:xfrm>
            <a:off x="22689" y="4312450"/>
            <a:ext cx="4112023" cy="2062103"/>
          </a:xfrm>
          <a:prstGeom prst="rect">
            <a:avLst/>
          </a:prstGeom>
          <a:noFill/>
        </p:spPr>
        <p:txBody>
          <a:bodyPr wrap="none" rtlCol="0">
            <a:spAutoFit/>
          </a:bodyPr>
          <a:lstStyle/>
          <a:p>
            <a:pPr defTabSz="1219170">
              <a:defRPr/>
            </a:pPr>
            <a:r>
              <a:rPr lang="en-US" sz="12800" b="1" dirty="0" smtClean="0">
                <a:solidFill>
                  <a:srgbClr val="31ACE1"/>
                </a:solidFill>
              </a:rPr>
              <a:t>demo</a:t>
            </a:r>
          </a:p>
        </p:txBody>
      </p:sp>
    </p:spTree>
    <p:extLst>
      <p:ext uri="{BB962C8B-B14F-4D97-AF65-F5344CB8AC3E}">
        <p14:creationId xmlns:p14="http://schemas.microsoft.com/office/powerpoint/2010/main" val="1122023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27.gi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336253"/>
            <a:ext cx="10772775" cy="151214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0458450" y="6183504"/>
            <a:ext cx="1562100" cy="599793"/>
          </a:xfrm>
          <a:prstGeom prst="rect">
            <a:avLst/>
          </a:prstGeom>
        </p:spPr>
      </p:pic>
    </p:spTree>
    <p:extLst>
      <p:ext uri="{BB962C8B-B14F-4D97-AF65-F5344CB8AC3E}">
        <p14:creationId xmlns:p14="http://schemas.microsoft.com/office/powerpoint/2010/main" val="3573566134"/>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 id="2147484191" r:id="rId19"/>
    <p:sldLayoutId id="2147484192" r:id="rId20"/>
    <p:sldLayoutId id="2147484193" r:id="rId21"/>
    <p:sldLayoutId id="2147484194" r:id="rId22"/>
    <p:sldLayoutId id="2147484195" r:id="rId23"/>
    <p:sldLayoutId id="2147484196" r:id="rId24"/>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raublau Web" panose="02000500040000020004" pitchFamily="50"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accent2"/>
          </a:solidFill>
          <a:latin typeface="Graublau Web" panose="02000500040000020004" pitchFamily="50"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accent4"/>
          </a:solidFill>
          <a:latin typeface="Graublau Web" panose="02000500040000020004" pitchFamily="50"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raublau Web" panose="02000500040000020004" pitchFamily="50"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raublau Web" panose="02000500040000020004" pitchFamily="50"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hyperlink" Target="https://sellerdashboard.microsoft.com/" TargetMode="Externa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mailto:david.fernandez@raona.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harepointwebsite/_layouts/15/AppRegNew.aspx" TargetMode="Externa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4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5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44.png"/></Relationships>
</file>

<file path=ppt/slides/_rels/slide52.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err="1"/>
              <a:t>Autentica</a:t>
            </a:r>
            <a:r>
              <a:rPr lang="en-US" dirty="0"/>
              <a:t> </a:t>
            </a:r>
            <a:r>
              <a:rPr lang="en-US" dirty="0" err="1"/>
              <a:t>tus</a:t>
            </a:r>
            <a:r>
              <a:rPr lang="en-US" dirty="0"/>
              <a:t> </a:t>
            </a:r>
            <a:r>
              <a:rPr lang="en-US" dirty="0" err="1"/>
              <a:t>complementos</a:t>
            </a:r>
            <a:r>
              <a:rPr lang="en-US" dirty="0"/>
              <a:t> </a:t>
            </a:r>
            <a:r>
              <a:rPr lang="en-US" dirty="0" err="1"/>
              <a:t>Sharepoint</a:t>
            </a:r>
            <a:r>
              <a:rPr lang="en-US" dirty="0"/>
              <a:t> </a:t>
            </a:r>
            <a:r>
              <a:rPr lang="en-US" dirty="0" err="1"/>
              <a:t>en</a:t>
            </a:r>
            <a:r>
              <a:rPr lang="en-US" dirty="0"/>
              <a:t> Azure con OAuth</a:t>
            </a:r>
          </a:p>
        </p:txBody>
      </p:sp>
      <p:sp>
        <p:nvSpPr>
          <p:cNvPr id="3" name="Marcador de texto 2"/>
          <p:cNvSpPr>
            <a:spLocks noGrp="1"/>
          </p:cNvSpPr>
          <p:nvPr>
            <p:ph type="body" sz="quarter" idx="11"/>
          </p:nvPr>
        </p:nvSpPr>
        <p:spPr/>
        <p:txBody>
          <a:bodyPr/>
          <a:lstStyle/>
          <a:p>
            <a:r>
              <a:rPr lang="en-US" dirty="0" smtClean="0"/>
              <a:t>David Fernández Luna</a:t>
            </a:r>
            <a:endParaRPr lang="en-US" dirty="0"/>
          </a:p>
        </p:txBody>
      </p:sp>
    </p:spTree>
    <p:extLst>
      <p:ext uri="{BB962C8B-B14F-4D97-AF65-F5344CB8AC3E}">
        <p14:creationId xmlns:p14="http://schemas.microsoft.com/office/powerpoint/2010/main" val="3673970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Flujos de autenticación </a:t>
            </a:r>
            <a:r>
              <a:rPr lang="es-ES" dirty="0" err="1" smtClean="0"/>
              <a:t>Oauth</a:t>
            </a:r>
            <a:r>
              <a:rPr lang="es-ES" dirty="0" smtClean="0"/>
              <a:t> v2</a:t>
            </a:r>
            <a:endParaRPr lang="en-US" dirty="0"/>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41" y="2006345"/>
            <a:ext cx="5244444" cy="4320000"/>
          </a:xfrm>
          <a:prstGeom prst="rect">
            <a:avLst/>
          </a:prstGeom>
          <a:ln>
            <a:solidFill>
              <a:srgbClr val="00B0F0"/>
            </a:solidFill>
          </a:ln>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6037" y="2006345"/>
            <a:ext cx="5385350" cy="4320000"/>
          </a:xfrm>
          <a:prstGeom prst="rect">
            <a:avLst/>
          </a:prstGeom>
          <a:ln>
            <a:solidFill>
              <a:srgbClr val="00B0F0"/>
            </a:solidFill>
          </a:ln>
        </p:spPr>
      </p:pic>
      <p:sp>
        <p:nvSpPr>
          <p:cNvPr id="6" name="5 CuadroTexto"/>
          <p:cNvSpPr txBox="1"/>
          <p:nvPr/>
        </p:nvSpPr>
        <p:spPr>
          <a:xfrm>
            <a:off x="1279241" y="1331251"/>
            <a:ext cx="396240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Móviles y nativas</a:t>
            </a:r>
          </a:p>
        </p:txBody>
      </p:sp>
      <p:sp>
        <p:nvSpPr>
          <p:cNvPr id="7" name="6 CuadroTexto"/>
          <p:cNvSpPr txBox="1"/>
          <p:nvPr/>
        </p:nvSpPr>
        <p:spPr>
          <a:xfrm>
            <a:off x="7084837" y="1331251"/>
            <a:ext cx="396240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SPA (</a:t>
            </a:r>
            <a:r>
              <a:rPr lang="es-ES" sz="2400" spc="-70" dirty="0" err="1" smtClean="0">
                <a:gradFill>
                  <a:gsLst>
                    <a:gs pos="2917">
                      <a:schemeClr val="bg2"/>
                    </a:gs>
                    <a:gs pos="95000">
                      <a:schemeClr val="bg2"/>
                    </a:gs>
                  </a:gsLst>
                  <a:lin ang="5400000" scaled="0"/>
                </a:gradFill>
              </a:rPr>
              <a:t>Javascript</a:t>
            </a:r>
            <a:r>
              <a:rPr lang="es-ES" sz="2400" spc="-70" dirty="0" smtClean="0">
                <a:gradFill>
                  <a:gsLst>
                    <a:gs pos="2917">
                      <a:schemeClr val="bg2"/>
                    </a:gs>
                    <a:gs pos="95000">
                      <a:schemeClr val="bg2"/>
                    </a:gs>
                  </a:gsLst>
                  <a:lin ang="5400000" scaled="0"/>
                </a:gradFill>
              </a:rPr>
              <a:t>)</a:t>
            </a:r>
          </a:p>
        </p:txBody>
      </p:sp>
    </p:spTree>
    <p:extLst>
      <p:ext uri="{BB962C8B-B14F-4D97-AF65-F5344CB8AC3E}">
        <p14:creationId xmlns:p14="http://schemas.microsoft.com/office/powerpoint/2010/main" val="2358103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Uso</a:t>
            </a:r>
            <a:r>
              <a:rPr lang="en-US" dirty="0" smtClean="0"/>
              <a:t> de </a:t>
            </a:r>
            <a:r>
              <a:rPr lang="en-US" dirty="0" err="1" smtClean="0"/>
              <a:t>Oauth</a:t>
            </a:r>
            <a:r>
              <a:rPr lang="en-US" dirty="0" smtClean="0"/>
              <a:t> </a:t>
            </a:r>
            <a:r>
              <a:rPr lang="en-US" dirty="0" err="1" smtClean="0"/>
              <a:t>en</a:t>
            </a:r>
            <a:r>
              <a:rPr lang="en-US" dirty="0" smtClean="0"/>
              <a:t> </a:t>
            </a:r>
            <a:r>
              <a:rPr lang="en-US" dirty="0" err="1" smtClean="0"/>
              <a:t>Sharepoint</a:t>
            </a:r>
            <a:endParaRPr lang="en-US" dirty="0"/>
          </a:p>
        </p:txBody>
      </p:sp>
      <p:sp>
        <p:nvSpPr>
          <p:cNvPr id="4" name="Text Placeholder 3"/>
          <p:cNvSpPr>
            <a:spLocks noGrp="1"/>
          </p:cNvSpPr>
          <p:nvPr>
            <p:ph type="body" sz="quarter" idx="12"/>
          </p:nvPr>
        </p:nvSpPr>
        <p:spPr/>
        <p:txBody>
          <a:bodyPr/>
          <a:lstStyle/>
          <a:p>
            <a:r>
              <a:rPr lang="es-ES" dirty="0" smtClean="0"/>
              <a:t> </a:t>
            </a:r>
            <a:endParaRPr lang="es-ES" dirty="0"/>
          </a:p>
        </p:txBody>
      </p:sp>
    </p:spTree>
    <p:extLst>
      <p:ext uri="{BB962C8B-B14F-4D97-AF65-F5344CB8AC3E}">
        <p14:creationId xmlns:p14="http://schemas.microsoft.com/office/powerpoint/2010/main" val="22897855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Tres sistemas de autorización</a:t>
            </a:r>
            <a:endParaRPr lang="en-US" dirty="0"/>
          </a:p>
        </p:txBody>
      </p:sp>
      <p:sp>
        <p:nvSpPr>
          <p:cNvPr id="3" name="Marcador de texto 2"/>
          <p:cNvSpPr>
            <a:spLocks noGrp="1"/>
          </p:cNvSpPr>
          <p:nvPr>
            <p:ph type="body" sz="quarter" idx="10"/>
          </p:nvPr>
        </p:nvSpPr>
        <p:spPr>
          <a:xfrm>
            <a:off x="519248" y="1447799"/>
            <a:ext cx="11151917" cy="4890656"/>
          </a:xfrm>
        </p:spPr>
        <p:txBody>
          <a:bodyPr/>
          <a:lstStyle/>
          <a:p>
            <a:r>
              <a:rPr lang="es-ES" b="1" dirty="0" smtClean="0"/>
              <a:t>Biblioteca entre dominios:</a:t>
            </a:r>
          </a:p>
          <a:p>
            <a:pPr marL="0" indent="0">
              <a:buNone/>
            </a:pPr>
            <a:r>
              <a:rPr lang="es-ES" sz="1400" b="1" dirty="0" smtClean="0"/>
              <a:t>	</a:t>
            </a:r>
            <a:r>
              <a:rPr lang="es-ES" sz="2000" dirty="0" smtClean="0"/>
              <a:t>Aplicaciones cliente en </a:t>
            </a:r>
            <a:r>
              <a:rPr lang="es-ES" sz="2000" dirty="0" err="1" smtClean="0"/>
              <a:t>Javascript</a:t>
            </a:r>
            <a:endParaRPr lang="es-ES" sz="2000" dirty="0" smtClean="0"/>
          </a:p>
          <a:p>
            <a:pPr marL="0" indent="0">
              <a:buNone/>
            </a:pPr>
            <a:endParaRPr lang="es-ES" sz="2000" dirty="0" smtClean="0"/>
          </a:p>
          <a:p>
            <a:r>
              <a:rPr lang="es-ES" b="1" dirty="0"/>
              <a:t>Elevada confianza:</a:t>
            </a:r>
          </a:p>
          <a:p>
            <a:pPr marL="0" indent="0">
              <a:buNone/>
            </a:pPr>
            <a:r>
              <a:rPr lang="es-ES" sz="2000" b="1" dirty="0" smtClean="0"/>
              <a:t>	</a:t>
            </a:r>
            <a:r>
              <a:rPr lang="es-ES" sz="2000" dirty="0" smtClean="0"/>
              <a:t>Complementos instalados en </a:t>
            </a:r>
            <a:r>
              <a:rPr lang="es-ES" sz="2000" dirty="0" err="1" smtClean="0"/>
              <a:t>Sharepoint</a:t>
            </a:r>
            <a:r>
              <a:rPr lang="es-ES" sz="2000" dirty="0" smtClean="0"/>
              <a:t>, utilizando certificados digitales para establecer la confianza.</a:t>
            </a:r>
            <a:endParaRPr lang="es-ES" sz="2000" dirty="0"/>
          </a:p>
          <a:p>
            <a:endParaRPr lang="es-ES" b="1" dirty="0" smtClean="0"/>
          </a:p>
          <a:p>
            <a:r>
              <a:rPr lang="es-ES" b="1" dirty="0" smtClean="0"/>
              <a:t>Baja </a:t>
            </a:r>
            <a:r>
              <a:rPr lang="es-ES" b="1" dirty="0"/>
              <a:t>confianza: </a:t>
            </a:r>
          </a:p>
          <a:p>
            <a:pPr marL="0" indent="0">
              <a:buNone/>
            </a:pPr>
            <a:r>
              <a:rPr lang="es-ES" sz="3200" b="1" dirty="0"/>
              <a:t>	</a:t>
            </a:r>
            <a:r>
              <a:rPr lang="es-ES" sz="2000" dirty="0" smtClean="0"/>
              <a:t>Complementos instalados en proveedores externos, fuera de </a:t>
            </a:r>
            <a:r>
              <a:rPr lang="es-ES" sz="2000" dirty="0" err="1" smtClean="0"/>
              <a:t>Sharepoint</a:t>
            </a:r>
            <a:r>
              <a:rPr lang="es-ES" sz="2000" dirty="0"/>
              <a:t> </a:t>
            </a:r>
            <a:r>
              <a:rPr lang="es-ES" sz="2000" dirty="0" smtClean="0"/>
              <a:t>(principalmente Online), 	utilizando el flujo de autenticación </a:t>
            </a:r>
            <a:r>
              <a:rPr lang="es-ES" sz="2000" dirty="0" err="1" smtClean="0"/>
              <a:t>Oauth</a:t>
            </a:r>
            <a:r>
              <a:rPr lang="es-ES" sz="2000" dirty="0" smtClean="0"/>
              <a:t> 2 para acceder a los recursos.</a:t>
            </a:r>
            <a:endParaRPr lang="es-ES" sz="2000" dirty="0"/>
          </a:p>
          <a:p>
            <a:endParaRPr lang="es-ES" b="1" dirty="0"/>
          </a:p>
          <a:p>
            <a:pPr marL="0" indent="0">
              <a:buNone/>
            </a:pPr>
            <a:endParaRPr lang="en-US" b="1" dirty="0"/>
          </a:p>
        </p:txBody>
      </p:sp>
    </p:spTree>
    <p:extLst>
      <p:ext uri="{BB962C8B-B14F-4D97-AF65-F5344CB8AC3E}">
        <p14:creationId xmlns:p14="http://schemas.microsoft.com/office/powerpoint/2010/main" val="39803749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Compatibilidad</a:t>
            </a:r>
            <a:endParaRPr lang="en-US" dirty="0"/>
          </a:p>
        </p:txBody>
      </p:sp>
      <p:sp>
        <p:nvSpPr>
          <p:cNvPr id="3" name="Marcador de texto 2"/>
          <p:cNvSpPr>
            <a:spLocks noGrp="1"/>
          </p:cNvSpPr>
          <p:nvPr>
            <p:ph type="body" sz="quarter" idx="10"/>
          </p:nvPr>
        </p:nvSpPr>
        <p:spPr>
          <a:xfrm>
            <a:off x="519248" y="1447799"/>
            <a:ext cx="11151917" cy="4890656"/>
          </a:xfrm>
        </p:spPr>
        <p:txBody>
          <a:bodyPr/>
          <a:lstStyle/>
          <a:p>
            <a:pPr marL="0" indent="0">
              <a:buNone/>
            </a:pPr>
            <a:endParaRPr lang="es-ES" sz="2000" dirty="0"/>
          </a:p>
          <a:p>
            <a:endParaRPr lang="es-ES" b="1" dirty="0"/>
          </a:p>
          <a:p>
            <a:pPr marL="0" indent="0">
              <a:buNone/>
            </a:pP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2433023007"/>
              </p:ext>
            </p:extLst>
          </p:nvPr>
        </p:nvGraphicFramePr>
        <p:xfrm>
          <a:off x="519244" y="1447799"/>
          <a:ext cx="11151920" cy="4578928"/>
        </p:xfrm>
        <a:graphic>
          <a:graphicData uri="http://schemas.openxmlformats.org/drawingml/2006/table">
            <a:tbl>
              <a:tblPr firstRow="1" bandRow="1">
                <a:tableStyleId>{93296810-A885-4BE3-A3E7-6D5BEEA58F35}</a:tableStyleId>
              </a:tblPr>
              <a:tblGrid>
                <a:gridCol w="4552610"/>
                <a:gridCol w="2199770"/>
                <a:gridCol w="2199770"/>
                <a:gridCol w="2199770"/>
              </a:tblGrid>
              <a:tr h="640774">
                <a:tc>
                  <a:txBody>
                    <a:bodyPr/>
                    <a:lstStyle/>
                    <a:p>
                      <a:pPr algn="ctr"/>
                      <a:endParaRPr lang="es-ES" sz="2400" b="0" dirty="0">
                        <a:latin typeface="+mj-lt"/>
                      </a:endParaRPr>
                    </a:p>
                  </a:txBody>
                  <a:tcPr anchor="ctr"/>
                </a:tc>
                <a:tc>
                  <a:txBody>
                    <a:bodyPr/>
                    <a:lstStyle/>
                    <a:p>
                      <a:pPr algn="ctr"/>
                      <a:r>
                        <a:rPr lang="es-ES" sz="2400" dirty="0" err="1" smtClean="0">
                          <a:latin typeface="+mj-lt"/>
                        </a:rPr>
                        <a:t>On-Premise</a:t>
                      </a:r>
                      <a:endParaRPr lang="es-ES" sz="2400" dirty="0">
                        <a:latin typeface="+mj-lt"/>
                      </a:endParaRPr>
                    </a:p>
                  </a:txBody>
                  <a:tcPr anchor="ctr"/>
                </a:tc>
                <a:tc>
                  <a:txBody>
                    <a:bodyPr/>
                    <a:lstStyle/>
                    <a:p>
                      <a:pPr algn="ctr"/>
                      <a:r>
                        <a:rPr lang="es-ES" sz="2400" dirty="0" smtClean="0">
                          <a:latin typeface="+mj-lt"/>
                        </a:rPr>
                        <a:t>Online</a:t>
                      </a:r>
                      <a:endParaRPr lang="es-ES" sz="2400" dirty="0">
                        <a:latin typeface="+mj-lt"/>
                      </a:endParaRPr>
                    </a:p>
                  </a:txBody>
                  <a:tcPr anchor="ctr"/>
                </a:tc>
                <a:tc>
                  <a:txBody>
                    <a:bodyPr/>
                    <a:lstStyle/>
                    <a:p>
                      <a:pPr algn="ctr"/>
                      <a:r>
                        <a:rPr lang="es-ES" sz="2400" dirty="0" smtClean="0">
                          <a:latin typeface="+mj-lt"/>
                        </a:rPr>
                        <a:t>Tienda Office</a:t>
                      </a:r>
                      <a:endParaRPr lang="es-ES" sz="2400" dirty="0">
                        <a:latin typeface="+mj-lt"/>
                      </a:endParaRPr>
                    </a:p>
                  </a:txBody>
                  <a:tcPr anchor="ctr"/>
                </a:tc>
              </a:tr>
              <a:tr h="1312718">
                <a:tc>
                  <a:txBody>
                    <a:bodyPr/>
                    <a:lstStyle/>
                    <a:p>
                      <a:r>
                        <a:rPr lang="es-ES" sz="2600" b="0" dirty="0" smtClean="0">
                          <a:latin typeface="+mj-lt"/>
                        </a:rPr>
                        <a:t>Biblioteca entre  dominios</a:t>
                      </a:r>
                      <a:endParaRPr lang="es-ES" sz="2600" b="0" dirty="0">
                        <a:latin typeface="+mj-lt"/>
                      </a:endParaRPr>
                    </a:p>
                  </a:txBody>
                  <a:tcPr anchor="ctr"/>
                </a:tc>
                <a:tc>
                  <a:txBody>
                    <a:bodyPr/>
                    <a:lstStyle/>
                    <a:p>
                      <a:endParaRPr lang="es-ES" sz="2800" dirty="0">
                        <a:latin typeface="+mj-lt"/>
                      </a:endParaRPr>
                    </a:p>
                  </a:txBody>
                  <a:tcPr anchor="ctr">
                    <a:solidFill>
                      <a:schemeClr val="accent4">
                        <a:lumMod val="60000"/>
                        <a:lumOff val="40000"/>
                      </a:schemeClr>
                    </a:solidFill>
                  </a:tcPr>
                </a:tc>
                <a:tc>
                  <a:txBody>
                    <a:bodyPr/>
                    <a:lstStyle/>
                    <a:p>
                      <a:endParaRPr lang="es-ES" sz="2800" dirty="0">
                        <a:latin typeface="+mj-lt"/>
                      </a:endParaRPr>
                    </a:p>
                  </a:txBody>
                  <a:tcPr anchor="ctr">
                    <a:solidFill>
                      <a:schemeClr val="accent4">
                        <a:lumMod val="60000"/>
                        <a:lumOff val="40000"/>
                      </a:schemeClr>
                    </a:solidFill>
                  </a:tcPr>
                </a:tc>
                <a:tc>
                  <a:txBody>
                    <a:bodyPr/>
                    <a:lstStyle/>
                    <a:p>
                      <a:endParaRPr lang="es-ES" sz="2800" dirty="0">
                        <a:latin typeface="+mj-lt"/>
                      </a:endParaRPr>
                    </a:p>
                  </a:txBody>
                  <a:tcPr anchor="ctr">
                    <a:solidFill>
                      <a:schemeClr val="accent4">
                        <a:lumMod val="60000"/>
                        <a:lumOff val="40000"/>
                      </a:schemeClr>
                    </a:solidFill>
                  </a:tcPr>
                </a:tc>
              </a:tr>
              <a:tr h="1312718">
                <a:tc>
                  <a:txBody>
                    <a:bodyPr/>
                    <a:lstStyle/>
                    <a:p>
                      <a:r>
                        <a:rPr lang="es-ES" sz="2600" b="0" dirty="0" smtClean="0">
                          <a:latin typeface="+mj-lt"/>
                        </a:rPr>
                        <a:t>Elevada confianza</a:t>
                      </a:r>
                      <a:endParaRPr lang="es-ES" sz="2600" b="0" dirty="0">
                        <a:latin typeface="+mj-lt"/>
                      </a:endParaRPr>
                    </a:p>
                  </a:txBody>
                  <a:tcPr anchor="ctr"/>
                </a:tc>
                <a:tc>
                  <a:txBody>
                    <a:bodyPr/>
                    <a:lstStyle/>
                    <a:p>
                      <a:endParaRPr lang="es-ES" sz="2800" dirty="0">
                        <a:latin typeface="+mj-lt"/>
                      </a:endParaRPr>
                    </a:p>
                  </a:txBody>
                  <a:tcPr anchor="ctr">
                    <a:solidFill>
                      <a:schemeClr val="accent4">
                        <a:lumMod val="60000"/>
                        <a:lumOff val="40000"/>
                      </a:schemeClr>
                    </a:solidFill>
                  </a:tcPr>
                </a:tc>
                <a:tc>
                  <a:txBody>
                    <a:bodyPr/>
                    <a:lstStyle/>
                    <a:p>
                      <a:endParaRPr lang="es-ES" sz="2800" dirty="0">
                        <a:latin typeface="+mj-lt"/>
                      </a:endParaRPr>
                    </a:p>
                  </a:txBody>
                  <a:tcPr anchor="ctr">
                    <a:solidFill>
                      <a:schemeClr val="accent1">
                        <a:lumMod val="60000"/>
                        <a:lumOff val="40000"/>
                      </a:schemeClr>
                    </a:solidFill>
                  </a:tcPr>
                </a:tc>
                <a:tc>
                  <a:txBody>
                    <a:bodyPr/>
                    <a:lstStyle/>
                    <a:p>
                      <a:endParaRPr lang="es-ES" sz="2800" dirty="0">
                        <a:latin typeface="+mj-lt"/>
                      </a:endParaRPr>
                    </a:p>
                  </a:txBody>
                  <a:tcPr anchor="ctr">
                    <a:solidFill>
                      <a:schemeClr val="accent1">
                        <a:lumMod val="60000"/>
                        <a:lumOff val="40000"/>
                      </a:schemeClr>
                    </a:solidFill>
                  </a:tcPr>
                </a:tc>
              </a:tr>
              <a:tr h="1312718">
                <a:tc>
                  <a:txBody>
                    <a:bodyPr/>
                    <a:lstStyle/>
                    <a:p>
                      <a:r>
                        <a:rPr lang="es-ES" sz="2600" b="0" dirty="0" smtClean="0">
                          <a:latin typeface="+mj-lt"/>
                        </a:rPr>
                        <a:t>Baja confianza</a:t>
                      </a:r>
                      <a:endParaRPr lang="es-ES" sz="2600" b="0" dirty="0">
                        <a:latin typeface="+mj-lt"/>
                      </a:endParaRPr>
                    </a:p>
                  </a:txBody>
                  <a:tcPr anchor="ctr"/>
                </a:tc>
                <a:tc>
                  <a:txBody>
                    <a:bodyPr/>
                    <a:lstStyle/>
                    <a:p>
                      <a:endParaRPr lang="es-ES" sz="2800" dirty="0">
                        <a:latin typeface="+mj-lt"/>
                      </a:endParaRPr>
                    </a:p>
                  </a:txBody>
                  <a:tcPr anchor="ctr">
                    <a:solidFill>
                      <a:schemeClr val="accent4">
                        <a:lumMod val="60000"/>
                        <a:lumOff val="40000"/>
                      </a:schemeClr>
                    </a:solidFill>
                  </a:tcPr>
                </a:tc>
                <a:tc>
                  <a:txBody>
                    <a:bodyPr/>
                    <a:lstStyle/>
                    <a:p>
                      <a:endParaRPr lang="es-ES" sz="2800" dirty="0">
                        <a:latin typeface="+mj-lt"/>
                      </a:endParaRPr>
                    </a:p>
                  </a:txBody>
                  <a:tcPr anchor="ctr">
                    <a:solidFill>
                      <a:schemeClr val="accent4">
                        <a:lumMod val="60000"/>
                        <a:lumOff val="40000"/>
                      </a:schemeClr>
                    </a:solidFill>
                  </a:tcPr>
                </a:tc>
                <a:tc>
                  <a:txBody>
                    <a:bodyPr/>
                    <a:lstStyle/>
                    <a:p>
                      <a:endParaRPr lang="es-ES" sz="2800" dirty="0">
                        <a:latin typeface="+mj-lt"/>
                      </a:endParaRPr>
                    </a:p>
                  </a:txBody>
                  <a:tcPr anchor="ctr">
                    <a:solidFill>
                      <a:schemeClr val="accent4">
                        <a:lumMod val="60000"/>
                        <a:lumOff val="40000"/>
                      </a:schemeClr>
                    </a:solidFill>
                  </a:tcPr>
                </a:tc>
              </a:tr>
            </a:tbl>
          </a:graphicData>
        </a:graphic>
      </p:graphicFrame>
    </p:spTree>
    <p:extLst>
      <p:ext uri="{BB962C8B-B14F-4D97-AF65-F5344CB8AC3E}">
        <p14:creationId xmlns:p14="http://schemas.microsoft.com/office/powerpoint/2010/main" val="41735926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Complementos de baja confianza</a:t>
            </a:r>
            <a:endParaRPr lang="en-US" dirty="0"/>
          </a:p>
        </p:txBody>
      </p:sp>
      <p:sp>
        <p:nvSpPr>
          <p:cNvPr id="3" name="Marcador de texto 2"/>
          <p:cNvSpPr>
            <a:spLocks noGrp="1"/>
          </p:cNvSpPr>
          <p:nvPr>
            <p:ph type="body" sz="quarter" idx="10"/>
          </p:nvPr>
        </p:nvSpPr>
        <p:spPr/>
        <p:txBody>
          <a:bodyPr/>
          <a:lstStyle/>
          <a:p>
            <a:pPr marL="0" indent="0">
              <a:buNone/>
            </a:pPr>
            <a:r>
              <a:rPr lang="es-ES" dirty="0"/>
              <a:t>SharePoint usa </a:t>
            </a:r>
            <a:r>
              <a:rPr lang="es-ES" dirty="0" smtClean="0"/>
              <a:t>el protocolo </a:t>
            </a:r>
            <a:r>
              <a:rPr lang="es-ES" dirty="0" err="1" smtClean="0"/>
              <a:t>OAuth</a:t>
            </a:r>
            <a:r>
              <a:rPr lang="es-ES" dirty="0" smtClean="0"/>
              <a:t> </a:t>
            </a:r>
            <a:r>
              <a:rPr lang="es-ES" dirty="0"/>
              <a:t>2.0 para</a:t>
            </a:r>
            <a:r>
              <a:rPr lang="es-ES" dirty="0" smtClean="0"/>
              <a:t>:</a:t>
            </a:r>
          </a:p>
          <a:p>
            <a:pPr marL="0" indent="0">
              <a:buNone/>
            </a:pPr>
            <a:endParaRPr lang="es-ES" dirty="0"/>
          </a:p>
          <a:p>
            <a:pPr>
              <a:lnSpc>
                <a:spcPct val="150000"/>
              </a:lnSpc>
            </a:pPr>
            <a:r>
              <a:rPr lang="es-ES" dirty="0" smtClean="0"/>
              <a:t>Autorizar </a:t>
            </a:r>
            <a:r>
              <a:rPr lang="es-ES" dirty="0"/>
              <a:t>solicitudes de </a:t>
            </a:r>
            <a:r>
              <a:rPr lang="es-ES" dirty="0" smtClean="0"/>
              <a:t>Complementos para </a:t>
            </a:r>
            <a:r>
              <a:rPr lang="es-ES" dirty="0"/>
              <a:t>acceder a los recursos de SharePoint.</a:t>
            </a:r>
          </a:p>
          <a:p>
            <a:pPr>
              <a:lnSpc>
                <a:spcPct val="150000"/>
              </a:lnSpc>
            </a:pPr>
            <a:r>
              <a:rPr lang="es-ES" dirty="0" smtClean="0"/>
              <a:t>Autenticar </a:t>
            </a:r>
            <a:r>
              <a:rPr lang="es-ES" dirty="0"/>
              <a:t>complementos en la Tienda Office, en un catálogo de complementos o en un </a:t>
            </a:r>
            <a:r>
              <a:rPr lang="es-ES" dirty="0" err="1" smtClean="0"/>
              <a:t>tenant</a:t>
            </a:r>
            <a:r>
              <a:rPr lang="es-ES" dirty="0" smtClean="0"/>
              <a:t> </a:t>
            </a:r>
            <a:r>
              <a:rPr lang="es-ES" dirty="0"/>
              <a:t>de desarrollador.</a:t>
            </a:r>
          </a:p>
          <a:p>
            <a:pPr marL="0" indent="0">
              <a:buNone/>
            </a:pPr>
            <a:endParaRPr lang="en-US" b="1" dirty="0"/>
          </a:p>
        </p:txBody>
      </p:sp>
    </p:spTree>
    <p:extLst>
      <p:ext uri="{BB962C8B-B14F-4D97-AF65-F5344CB8AC3E}">
        <p14:creationId xmlns:p14="http://schemas.microsoft.com/office/powerpoint/2010/main" val="34402105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Dos </a:t>
            </a:r>
            <a:r>
              <a:rPr lang="en-US" dirty="0" err="1" smtClean="0"/>
              <a:t>tipos</a:t>
            </a:r>
            <a:r>
              <a:rPr lang="en-US" dirty="0" smtClean="0"/>
              <a:t> de </a:t>
            </a:r>
            <a:r>
              <a:rPr lang="en-US" dirty="0" err="1" smtClean="0"/>
              <a:t>flujos</a:t>
            </a:r>
            <a:r>
              <a:rPr lang="en-US" dirty="0" smtClean="0"/>
              <a:t> </a:t>
            </a:r>
            <a:r>
              <a:rPr lang="en-US" dirty="0" err="1" smtClean="0"/>
              <a:t>Oauth</a:t>
            </a:r>
            <a:endParaRPr lang="en-US" dirty="0"/>
          </a:p>
        </p:txBody>
      </p:sp>
      <p:sp>
        <p:nvSpPr>
          <p:cNvPr id="3" name="Marcador de texto 2"/>
          <p:cNvSpPr>
            <a:spLocks noGrp="1"/>
          </p:cNvSpPr>
          <p:nvPr>
            <p:ph type="body" sz="quarter" idx="10"/>
          </p:nvPr>
        </p:nvSpPr>
        <p:spPr/>
        <p:txBody>
          <a:bodyPr/>
          <a:lstStyle/>
          <a:p>
            <a:r>
              <a:rPr lang="es-ES" dirty="0" smtClean="0"/>
              <a:t>Complementos de baja confianza alojados en proveedor externo y registrados en </a:t>
            </a:r>
            <a:r>
              <a:rPr lang="es-ES" dirty="0" err="1" smtClean="0"/>
              <a:t>Sharepoint</a:t>
            </a:r>
            <a:r>
              <a:rPr lang="es-ES" dirty="0" smtClean="0"/>
              <a:t>.</a:t>
            </a:r>
          </a:p>
          <a:p>
            <a:pPr marL="0" indent="0">
              <a:buNone/>
            </a:pPr>
            <a:endParaRPr lang="es-ES" dirty="0" smtClean="0"/>
          </a:p>
          <a:p>
            <a:r>
              <a:rPr lang="es-ES" dirty="0" smtClean="0"/>
              <a:t>Aplicaciones web externas, registradas en </a:t>
            </a:r>
            <a:r>
              <a:rPr lang="es-ES" dirty="0" err="1" smtClean="0"/>
              <a:t>Azure</a:t>
            </a:r>
            <a:r>
              <a:rPr lang="es-ES" dirty="0" smtClean="0"/>
              <a:t> (</a:t>
            </a:r>
            <a:r>
              <a:rPr lang="es-ES" dirty="0" err="1" smtClean="0"/>
              <a:t>através</a:t>
            </a:r>
            <a:r>
              <a:rPr lang="es-ES" dirty="0" smtClean="0"/>
              <a:t> del Panel de Vendedores), que solicitan los permisos “sobre la marcha”</a:t>
            </a:r>
            <a:endParaRPr lang="es-ES" dirty="0"/>
          </a:p>
          <a:p>
            <a:pPr marL="0" indent="0">
              <a:buNone/>
            </a:pPr>
            <a:endParaRPr lang="en-US" b="1" dirty="0"/>
          </a:p>
        </p:txBody>
      </p:sp>
    </p:spTree>
    <p:extLst>
      <p:ext uri="{BB962C8B-B14F-4D97-AF65-F5344CB8AC3E}">
        <p14:creationId xmlns:p14="http://schemas.microsoft.com/office/powerpoint/2010/main" val="22169156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Flujo</a:t>
            </a:r>
            <a:r>
              <a:rPr lang="en-US" dirty="0" smtClean="0"/>
              <a:t> de </a:t>
            </a:r>
            <a:r>
              <a:rPr lang="en-US" dirty="0" err="1" smtClean="0"/>
              <a:t>código</a:t>
            </a:r>
            <a:r>
              <a:rPr lang="en-US" dirty="0" smtClean="0"/>
              <a:t> de </a:t>
            </a:r>
            <a:r>
              <a:rPr lang="en-US" dirty="0" err="1" smtClean="0"/>
              <a:t>autenticación</a:t>
            </a:r>
            <a:endParaRPr lang="en-US" dirty="0"/>
          </a:p>
        </p:txBody>
      </p:sp>
      <p:sp>
        <p:nvSpPr>
          <p:cNvPr id="4" name="Text Placeholder 3"/>
          <p:cNvSpPr>
            <a:spLocks noGrp="1"/>
          </p:cNvSpPr>
          <p:nvPr>
            <p:ph type="body" sz="quarter" idx="12"/>
          </p:nvPr>
        </p:nvSpPr>
        <p:spPr/>
        <p:txBody>
          <a:bodyPr/>
          <a:lstStyle/>
          <a:p>
            <a:r>
              <a:rPr lang="es-ES" dirty="0" smtClean="0"/>
              <a:t> </a:t>
            </a:r>
            <a:endParaRPr lang="es-ES" dirty="0"/>
          </a:p>
        </p:txBody>
      </p:sp>
    </p:spTree>
    <p:extLst>
      <p:ext uri="{BB962C8B-B14F-4D97-AF65-F5344CB8AC3E}">
        <p14:creationId xmlns:p14="http://schemas.microsoft.com/office/powerpoint/2010/main" val="977405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a:t>Flujo</a:t>
            </a:r>
            <a:r>
              <a:rPr lang="en-US" dirty="0"/>
              <a:t> de </a:t>
            </a:r>
            <a:r>
              <a:rPr lang="en-US" dirty="0" err="1"/>
              <a:t>código</a:t>
            </a:r>
            <a:r>
              <a:rPr lang="en-US" dirty="0"/>
              <a:t> de </a:t>
            </a:r>
            <a:r>
              <a:rPr lang="en-US" dirty="0" err="1"/>
              <a:t>autenticación</a:t>
            </a:r>
            <a:endParaRPr lang="en-US" dirty="0"/>
          </a:p>
        </p:txBody>
      </p:sp>
      <p:pic>
        <p:nvPicPr>
          <p:cNvPr id="1027" name="Picture 3" descr="N:\David\Eventos\Sharepoint Saturday\Iconos\Client application.png"/>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Tree>
    <p:extLst>
      <p:ext uri="{BB962C8B-B14F-4D97-AF65-F5344CB8AC3E}">
        <p14:creationId xmlns:p14="http://schemas.microsoft.com/office/powerpoint/2010/main" val="610019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Registro en el panel de vendedores</a:t>
            </a:r>
            <a:endParaRPr lang="en-US" dirty="0"/>
          </a:p>
        </p:txBody>
      </p:sp>
      <p:sp>
        <p:nvSpPr>
          <p:cNvPr id="3" name="Marcador de texto 2"/>
          <p:cNvSpPr>
            <a:spLocks noGrp="1"/>
          </p:cNvSpPr>
          <p:nvPr>
            <p:ph type="body" sz="quarter" idx="10"/>
          </p:nvPr>
        </p:nvSpPr>
        <p:spPr/>
        <p:txBody>
          <a:bodyPr/>
          <a:lstStyle/>
          <a:p>
            <a:pPr marL="0" indent="0">
              <a:buNone/>
            </a:pPr>
            <a:r>
              <a:rPr lang="en-US" b="1" dirty="0">
                <a:hlinkClick r:id="rId2"/>
              </a:rPr>
              <a:t>https://</a:t>
            </a:r>
            <a:r>
              <a:rPr lang="en-US" b="1" dirty="0" smtClean="0">
                <a:hlinkClick r:id="rId2"/>
              </a:rPr>
              <a:t>sellerdashboard.microsoft.com</a:t>
            </a:r>
            <a:endParaRPr lang="en-US" b="1" dirty="0" smtClean="0"/>
          </a:p>
          <a:p>
            <a:pPr marL="0" indent="0">
              <a:buNone/>
            </a:pPr>
            <a:endParaRPr lang="en-US" b="1" dirty="0"/>
          </a:p>
          <a:p>
            <a:pPr marL="0" indent="0">
              <a:buNone/>
            </a:pPr>
            <a:r>
              <a:rPr lang="en-US" b="1" dirty="0" err="1" smtClean="0"/>
              <a:t>Necesaria</a:t>
            </a:r>
            <a:r>
              <a:rPr lang="en-US" b="1" dirty="0" smtClean="0"/>
              <a:t> </a:t>
            </a:r>
            <a:r>
              <a:rPr lang="en-US" b="1" dirty="0" err="1" smtClean="0"/>
              <a:t>una</a:t>
            </a:r>
            <a:r>
              <a:rPr lang="en-US" b="1" dirty="0" smtClean="0"/>
              <a:t> </a:t>
            </a:r>
            <a:r>
              <a:rPr lang="en-US" b="1" dirty="0" err="1" smtClean="0"/>
              <a:t>cuenta</a:t>
            </a:r>
            <a:r>
              <a:rPr lang="en-US" b="1" dirty="0" smtClean="0"/>
              <a:t> de </a:t>
            </a:r>
            <a:r>
              <a:rPr lang="en-US" b="1" dirty="0" err="1" smtClean="0"/>
              <a:t>desarrollador</a:t>
            </a:r>
            <a:endParaRPr lang="en-US" b="1" dirty="0" smtClean="0"/>
          </a:p>
          <a:p>
            <a:pPr marL="0" indent="0">
              <a:buNone/>
            </a:pPr>
            <a:endParaRPr lang="en-US" b="1" dirty="0"/>
          </a:p>
          <a:p>
            <a:pPr marL="0" indent="0">
              <a:buNone/>
            </a:pPr>
            <a:r>
              <a:rPr lang="en-US" b="1" dirty="0" err="1" smtClean="0"/>
              <a:t>Creamos</a:t>
            </a:r>
            <a:r>
              <a:rPr lang="en-US" b="1" dirty="0" smtClean="0"/>
              <a:t> un </a:t>
            </a:r>
            <a:r>
              <a:rPr lang="en-US" b="1" dirty="0" err="1" smtClean="0"/>
              <a:t>nuevo</a:t>
            </a:r>
            <a:r>
              <a:rPr lang="en-US" b="1" dirty="0" smtClean="0"/>
              <a:t> </a:t>
            </a:r>
            <a:r>
              <a:rPr lang="en-US" b="1" dirty="0" err="1" smtClean="0"/>
              <a:t>cliente</a:t>
            </a:r>
            <a:r>
              <a:rPr lang="en-US" b="1" dirty="0" smtClean="0"/>
              <a:t> de </a:t>
            </a:r>
            <a:r>
              <a:rPr lang="en-US" b="1" dirty="0" err="1" smtClean="0"/>
              <a:t>Oauth</a:t>
            </a:r>
            <a:r>
              <a:rPr lang="en-US" b="1" dirty="0" smtClean="0"/>
              <a:t>:</a:t>
            </a:r>
          </a:p>
          <a:p>
            <a:r>
              <a:rPr lang="en-US" b="1" dirty="0" err="1" smtClean="0"/>
              <a:t>ClientId</a:t>
            </a:r>
            <a:endParaRPr lang="en-US" b="1" dirty="0" smtClean="0"/>
          </a:p>
          <a:p>
            <a:r>
              <a:rPr lang="en-US" b="1" dirty="0" err="1" smtClean="0"/>
              <a:t>ClientSecret</a:t>
            </a:r>
            <a:endParaRPr lang="en-US" b="1" dirty="0"/>
          </a:p>
        </p:txBody>
      </p:sp>
    </p:spTree>
    <p:extLst>
      <p:ext uri="{BB962C8B-B14F-4D97-AF65-F5344CB8AC3E}">
        <p14:creationId xmlns:p14="http://schemas.microsoft.com/office/powerpoint/2010/main" val="15285587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Navegamos</a:t>
            </a:r>
            <a:r>
              <a:rPr lang="en-US" dirty="0" smtClean="0"/>
              <a:t> a la </a:t>
            </a:r>
            <a:r>
              <a:rPr lang="en-US" dirty="0" err="1" smtClean="0"/>
              <a:t>aplicación</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Tree>
    <p:extLst>
      <p:ext uri="{BB962C8B-B14F-4D97-AF65-F5344CB8AC3E}">
        <p14:creationId xmlns:p14="http://schemas.microsoft.com/office/powerpoint/2010/main" val="25240160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smtClean="0"/>
              <a:t>David Fernández Luna</a:t>
            </a:r>
            <a:endParaRPr lang="en-US" dirty="0"/>
          </a:p>
        </p:txBody>
      </p:sp>
      <p:sp>
        <p:nvSpPr>
          <p:cNvPr id="3" name="Marcador de texto 2"/>
          <p:cNvSpPr>
            <a:spLocks noGrp="1"/>
          </p:cNvSpPr>
          <p:nvPr>
            <p:ph type="body" sz="quarter" idx="12"/>
          </p:nvPr>
        </p:nvSpPr>
        <p:spPr/>
        <p:txBody>
          <a:bodyPr/>
          <a:lstStyle/>
          <a:p>
            <a:r>
              <a:rPr lang="en-US" dirty="0" smtClean="0"/>
              <a:t>Consultor Senior</a:t>
            </a:r>
            <a:endParaRPr lang="en-US" dirty="0"/>
          </a:p>
        </p:txBody>
      </p:sp>
      <p:sp>
        <p:nvSpPr>
          <p:cNvPr id="4" name="Marcador de texto 3"/>
          <p:cNvSpPr>
            <a:spLocks noGrp="1"/>
          </p:cNvSpPr>
          <p:nvPr>
            <p:ph type="body" sz="quarter" idx="13"/>
          </p:nvPr>
        </p:nvSpPr>
        <p:spPr/>
        <p:txBody>
          <a:bodyPr/>
          <a:lstStyle/>
          <a:p>
            <a:r>
              <a:rPr lang="en-US" dirty="0" smtClean="0"/>
              <a:t>Raona</a:t>
            </a:r>
            <a:endParaRPr lang="en-US" dirty="0"/>
          </a:p>
        </p:txBody>
      </p:sp>
      <p:sp>
        <p:nvSpPr>
          <p:cNvPr id="5" name="Marcador de texto 4"/>
          <p:cNvSpPr>
            <a:spLocks noGrp="1"/>
          </p:cNvSpPr>
          <p:nvPr>
            <p:ph type="body" sz="quarter" idx="14"/>
          </p:nvPr>
        </p:nvSpPr>
        <p:spPr/>
        <p:txBody>
          <a:bodyPr/>
          <a:lstStyle/>
          <a:p>
            <a:r>
              <a:rPr lang="en-US" dirty="0" smtClean="0"/>
              <a:t> </a:t>
            </a:r>
            <a:r>
              <a:rPr lang="en-US" dirty="0" smtClean="0">
                <a:hlinkClick r:id="rId2"/>
              </a:rPr>
              <a:t>david.fernandez@raona.com</a:t>
            </a:r>
            <a:r>
              <a:rPr lang="en-US" dirty="0" smtClean="0"/>
              <a:t>	</a:t>
            </a:r>
            <a:endParaRPr lang="en-US" dirty="0"/>
          </a:p>
        </p:txBody>
      </p:sp>
      <p:sp>
        <p:nvSpPr>
          <p:cNvPr id="6" name="Marcador de texto 5"/>
          <p:cNvSpPr>
            <a:spLocks noGrp="1"/>
          </p:cNvSpPr>
          <p:nvPr>
            <p:ph type="body" sz="quarter" idx="15"/>
          </p:nvPr>
        </p:nvSpPr>
        <p:spPr/>
        <p:txBody>
          <a:bodyPr/>
          <a:lstStyle/>
          <a:p>
            <a:r>
              <a:rPr lang="en-US" dirty="0" smtClean="0"/>
              <a:t>@</a:t>
            </a:r>
            <a:r>
              <a:rPr lang="en-US" dirty="0" err="1" smtClean="0"/>
              <a:t>davidfdezluna</a:t>
            </a:r>
            <a:endParaRPr lang="en-US" dirty="0"/>
          </a:p>
        </p:txBody>
      </p:sp>
      <p:pic>
        <p:nvPicPr>
          <p:cNvPr id="9" name="Picture Placeholder 8"/>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a:stretch>
            <a:fillRect/>
          </a:stretch>
        </p:blipFill>
        <p:spPr/>
      </p:pic>
      <p:sp>
        <p:nvSpPr>
          <p:cNvPr id="8" name="Marcador de texto 7"/>
          <p:cNvSpPr>
            <a:spLocks noGrp="1"/>
          </p:cNvSpPr>
          <p:nvPr>
            <p:ph type="body" sz="quarter" idx="17"/>
          </p:nvPr>
        </p:nvSpPr>
        <p:spPr/>
        <p:txBody>
          <a:bodyPr/>
          <a:lstStyle/>
          <a:p>
            <a:r>
              <a:rPr lang="en-US" dirty="0" smtClean="0"/>
              <a:t> </a:t>
            </a:r>
            <a:endParaRPr lang="en-US" dirty="0"/>
          </a:p>
        </p:txBody>
      </p:sp>
    </p:spTree>
    <p:extLst>
      <p:ext uri="{BB962C8B-B14F-4D97-AF65-F5344CB8AC3E}">
        <p14:creationId xmlns:p14="http://schemas.microsoft.com/office/powerpoint/2010/main" val="2042806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smtClean="0"/>
              <a:t>La </a:t>
            </a:r>
            <a:r>
              <a:rPr lang="en-US" dirty="0" err="1" smtClean="0"/>
              <a:t>aplicación</a:t>
            </a:r>
            <a:r>
              <a:rPr lang="en-US" dirty="0" smtClean="0"/>
              <a:t> </a:t>
            </a:r>
            <a:r>
              <a:rPr lang="en-US" dirty="0" err="1" smtClean="0"/>
              <a:t>redirige</a:t>
            </a:r>
            <a:r>
              <a:rPr lang="en-US" dirty="0" smtClean="0"/>
              <a:t> al </a:t>
            </a:r>
            <a:r>
              <a:rPr lang="en-US" dirty="0" err="1" smtClean="0"/>
              <a:t>sitio</a:t>
            </a:r>
            <a:r>
              <a:rPr lang="en-US" dirty="0" smtClean="0"/>
              <a:t> de </a:t>
            </a:r>
            <a:r>
              <a:rPr lang="en-US" dirty="0" err="1" smtClean="0"/>
              <a:t>Sharepoint</a:t>
            </a:r>
            <a:r>
              <a:rPr lang="en-US" dirty="0" smtClean="0"/>
              <a:t> del </a:t>
            </a:r>
            <a:r>
              <a:rPr lang="en-US" dirty="0" err="1" smtClean="0"/>
              <a:t>usuario</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Tree>
    <p:extLst>
      <p:ext uri="{BB962C8B-B14F-4D97-AF65-F5344CB8AC3E}">
        <p14:creationId xmlns:p14="http://schemas.microsoft.com/office/powerpoint/2010/main" val="6506809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Redirección</a:t>
            </a:r>
            <a:r>
              <a:rPr lang="en-US" dirty="0" smtClean="0"/>
              <a:t> para </a:t>
            </a:r>
            <a:r>
              <a:rPr lang="en-US" dirty="0" err="1" smtClean="0"/>
              <a:t>solicitud</a:t>
            </a:r>
            <a:r>
              <a:rPr lang="en-US" dirty="0" smtClean="0"/>
              <a:t> del </a:t>
            </a:r>
            <a:r>
              <a:rPr lang="en-US" dirty="0" err="1" smtClean="0"/>
              <a:t>código</a:t>
            </a:r>
            <a:r>
              <a:rPr lang="en-US" dirty="0" smtClean="0"/>
              <a:t> de </a:t>
            </a:r>
            <a:r>
              <a:rPr lang="en-US" dirty="0" err="1" smtClean="0"/>
              <a:t>autorización</a:t>
            </a:r>
            <a:endParaRPr lang="en-US" dirty="0"/>
          </a:p>
        </p:txBody>
      </p:sp>
      <p:sp>
        <p:nvSpPr>
          <p:cNvPr id="3" name="Marcador de texto 2"/>
          <p:cNvSpPr>
            <a:spLocks noGrp="1"/>
          </p:cNvSpPr>
          <p:nvPr>
            <p:ph type="body" sz="quarter" idx="10"/>
          </p:nvPr>
        </p:nvSpPr>
        <p:spPr/>
        <p:txBody>
          <a:bodyPr/>
          <a:lstStyle/>
          <a:p>
            <a:r>
              <a:rPr lang="es-ES" dirty="0">
                <a:solidFill>
                  <a:srgbClr val="006400"/>
                </a:solidFill>
              </a:rPr>
              <a:t>GET /</a:t>
            </a:r>
            <a:r>
              <a:rPr lang="es-ES" dirty="0" err="1">
                <a:solidFill>
                  <a:srgbClr val="006400"/>
                </a:solidFill>
              </a:rPr>
              <a:t>authcode</a:t>
            </a:r>
            <a:r>
              <a:rPr lang="es-ES" dirty="0">
                <a:solidFill>
                  <a:srgbClr val="006400"/>
                </a:solidFill>
              </a:rPr>
              <a:t> HTTP/1.1</a:t>
            </a:r>
            <a:r>
              <a:rPr lang="es-ES" dirty="0"/>
              <a:t/>
            </a:r>
            <a:br>
              <a:rPr lang="es-ES" dirty="0"/>
            </a:br>
            <a:r>
              <a:rPr lang="es-ES" dirty="0">
                <a:solidFill>
                  <a:srgbClr val="006400"/>
                </a:solidFill>
              </a:rPr>
              <a:t>Host: </a:t>
            </a:r>
            <a:r>
              <a:rPr lang="es-ES" dirty="0" smtClean="0">
                <a:solidFill>
                  <a:srgbClr val="006400"/>
                </a:solidFill>
              </a:rPr>
              <a:t>misitio.sharepoint.com</a:t>
            </a:r>
            <a:r>
              <a:rPr lang="es-ES" dirty="0"/>
              <a:t/>
            </a:r>
            <a:br>
              <a:rPr lang="es-ES" dirty="0"/>
            </a:br>
            <a:r>
              <a:rPr lang="es-ES" dirty="0"/>
              <a:t/>
            </a:r>
            <a:br>
              <a:rPr lang="es-ES" dirty="0"/>
            </a:br>
            <a:r>
              <a:rPr lang="es-ES" dirty="0">
                <a:solidFill>
                  <a:srgbClr val="006400"/>
                </a:solidFill>
              </a:rPr>
              <a:t>/oauthauthorize.aspx</a:t>
            </a:r>
            <a:r>
              <a:rPr lang="es-ES" dirty="0"/>
              <a:t/>
            </a:r>
            <a:br>
              <a:rPr lang="es-ES" dirty="0"/>
            </a:br>
            <a:r>
              <a:rPr lang="es-ES" dirty="0">
                <a:solidFill>
                  <a:srgbClr val="454545"/>
                </a:solidFill>
                <a:latin typeface="Segoe UI" panose="020B0502040204020203" pitchFamily="34" charset="0"/>
              </a:rPr>
              <a:t>    </a:t>
            </a:r>
            <a:r>
              <a:rPr lang="es-ES" dirty="0">
                <a:solidFill>
                  <a:srgbClr val="006400"/>
                </a:solidFill>
              </a:rPr>
              <a:t>?</a:t>
            </a:r>
            <a:r>
              <a:rPr lang="es-ES" dirty="0" err="1" smtClean="0">
                <a:solidFill>
                  <a:srgbClr val="006400"/>
                </a:solidFill>
              </a:rPr>
              <a:t>client_id</a:t>
            </a:r>
            <a:r>
              <a:rPr lang="es-ES" dirty="0" smtClean="0">
                <a:solidFill>
                  <a:srgbClr val="006400"/>
                </a:solidFill>
              </a:rPr>
              <a:t>=c78d058c-7f82-44ca-a077-fba855e14d38</a:t>
            </a:r>
            <a:r>
              <a:rPr lang="es-ES" dirty="0"/>
              <a:t/>
            </a:r>
            <a:br>
              <a:rPr lang="es-ES" dirty="0"/>
            </a:br>
            <a:r>
              <a:rPr lang="es-ES" dirty="0">
                <a:solidFill>
                  <a:srgbClr val="454545"/>
                </a:solidFill>
                <a:latin typeface="Segoe UI" panose="020B0502040204020203" pitchFamily="34" charset="0"/>
              </a:rPr>
              <a:t>    </a:t>
            </a:r>
            <a:r>
              <a:rPr lang="es-ES" dirty="0" smtClean="0">
                <a:solidFill>
                  <a:srgbClr val="006400"/>
                </a:solidFill>
              </a:rPr>
              <a:t>&amp;</a:t>
            </a:r>
            <a:r>
              <a:rPr lang="es-ES" dirty="0" err="1" smtClean="0">
                <a:solidFill>
                  <a:srgbClr val="006400"/>
                </a:solidFill>
              </a:rPr>
              <a:t>scope</a:t>
            </a:r>
            <a:r>
              <a:rPr lang="es-ES" dirty="0" smtClean="0">
                <a:solidFill>
                  <a:srgbClr val="006400"/>
                </a:solidFill>
              </a:rPr>
              <a:t>=</a:t>
            </a:r>
            <a:r>
              <a:rPr lang="es-ES" dirty="0" err="1" smtClean="0">
                <a:solidFill>
                  <a:srgbClr val="006400"/>
                </a:solidFill>
              </a:rPr>
              <a:t>list.read</a:t>
            </a:r>
            <a:r>
              <a:rPr lang="es-ES" dirty="0"/>
              <a:t/>
            </a:r>
            <a:br>
              <a:rPr lang="es-ES" dirty="0"/>
            </a:br>
            <a:r>
              <a:rPr lang="es-ES" dirty="0">
                <a:solidFill>
                  <a:srgbClr val="454545"/>
                </a:solidFill>
                <a:latin typeface="Segoe UI" panose="020B0502040204020203" pitchFamily="34" charset="0"/>
              </a:rPr>
              <a:t>    </a:t>
            </a:r>
            <a:r>
              <a:rPr lang="es-ES" dirty="0">
                <a:solidFill>
                  <a:srgbClr val="006400"/>
                </a:solidFill>
              </a:rPr>
              <a:t>&amp;</a:t>
            </a:r>
            <a:r>
              <a:rPr lang="es-ES" dirty="0" err="1" smtClean="0">
                <a:solidFill>
                  <a:srgbClr val="006400"/>
                </a:solidFill>
              </a:rPr>
              <a:t>response_type</a:t>
            </a:r>
            <a:r>
              <a:rPr lang="es-ES" dirty="0" smtClean="0">
                <a:solidFill>
                  <a:srgbClr val="006400"/>
                </a:solidFill>
              </a:rPr>
              <a:t>=</a:t>
            </a:r>
            <a:r>
              <a:rPr lang="es-ES" dirty="0" err="1" smtClean="0">
                <a:solidFill>
                  <a:srgbClr val="006400"/>
                </a:solidFill>
              </a:rPr>
              <a:t>code</a:t>
            </a:r>
            <a:r>
              <a:rPr lang="es-ES" dirty="0"/>
              <a:t/>
            </a:r>
            <a:br>
              <a:rPr lang="es-ES" dirty="0"/>
            </a:br>
            <a:r>
              <a:rPr lang="es-ES" dirty="0">
                <a:solidFill>
                  <a:srgbClr val="454545"/>
                </a:solidFill>
                <a:latin typeface="Segoe UI" panose="020B0502040204020203" pitchFamily="34" charset="0"/>
              </a:rPr>
              <a:t>    </a:t>
            </a:r>
            <a:r>
              <a:rPr lang="es-ES" dirty="0">
                <a:solidFill>
                  <a:srgbClr val="006400"/>
                </a:solidFill>
              </a:rPr>
              <a:t>&amp;</a:t>
            </a:r>
            <a:r>
              <a:rPr lang="es-ES" dirty="0" err="1" smtClean="0">
                <a:solidFill>
                  <a:srgbClr val="006400"/>
                </a:solidFill>
              </a:rPr>
              <a:t>redirect_uri</a:t>
            </a:r>
            <a:r>
              <a:rPr lang="es-ES" dirty="0" smtClean="0">
                <a:solidFill>
                  <a:srgbClr val="006400"/>
                </a:solidFill>
              </a:rPr>
              <a:t>=https://photoprint.com/Redirect.aspx</a:t>
            </a:r>
            <a:endParaRPr lang="en-US" dirty="0"/>
          </a:p>
        </p:txBody>
      </p:sp>
    </p:spTree>
    <p:extLst>
      <p:ext uri="{BB962C8B-B14F-4D97-AF65-F5344CB8AC3E}">
        <p14:creationId xmlns:p14="http://schemas.microsoft.com/office/powerpoint/2010/main" val="14721351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Listado de permisos</a:t>
            </a:r>
            <a:endParaRPr lang="en-US" dirty="0"/>
          </a:p>
        </p:txBody>
      </p:sp>
      <p:sp>
        <p:nvSpPr>
          <p:cNvPr id="3" name="Marcador de texto 2"/>
          <p:cNvSpPr>
            <a:spLocks noGrp="1"/>
          </p:cNvSpPr>
          <p:nvPr>
            <p:ph type="body" sz="quarter" idx="10"/>
          </p:nvPr>
        </p:nvSpPr>
        <p:spPr>
          <a:xfrm>
            <a:off x="519248" y="1447799"/>
            <a:ext cx="11151917" cy="4890656"/>
          </a:xfrm>
        </p:spPr>
        <p:txBody>
          <a:bodyPr/>
          <a:lstStyle/>
          <a:p>
            <a:pPr marL="0" indent="0">
              <a:buNone/>
            </a:pPr>
            <a:endParaRPr lang="es-ES" sz="2000" dirty="0"/>
          </a:p>
          <a:p>
            <a:endParaRPr lang="es-ES" b="1" dirty="0"/>
          </a:p>
          <a:p>
            <a:pPr marL="0" indent="0">
              <a:buNone/>
            </a:pPr>
            <a:endParaRPr lang="en-US" b="1" dirty="0"/>
          </a:p>
        </p:txBody>
      </p:sp>
      <p:graphicFrame>
        <p:nvGraphicFramePr>
          <p:cNvPr id="5" name="Table 4"/>
          <p:cNvGraphicFramePr>
            <a:graphicFrameLocks noGrp="1"/>
          </p:cNvGraphicFramePr>
          <p:nvPr>
            <p:extLst/>
          </p:nvPr>
        </p:nvGraphicFramePr>
        <p:xfrm>
          <a:off x="519246" y="1447799"/>
          <a:ext cx="11151918" cy="2533304"/>
        </p:xfrm>
        <a:graphic>
          <a:graphicData uri="http://schemas.openxmlformats.org/drawingml/2006/table">
            <a:tbl>
              <a:tblPr firstRow="1" bandRow="1">
                <a:tableStyleId>{93296810-A885-4BE3-A3E7-6D5BEEA58F35}</a:tableStyleId>
              </a:tblPr>
              <a:tblGrid>
                <a:gridCol w="5575959"/>
                <a:gridCol w="5575959"/>
              </a:tblGrid>
              <a:tr h="460664">
                <a:tc>
                  <a:txBody>
                    <a:bodyPr/>
                    <a:lstStyle/>
                    <a:p>
                      <a:pPr algn="ctr"/>
                      <a:r>
                        <a:rPr lang="es-ES" sz="2400" dirty="0" smtClean="0">
                          <a:latin typeface="+mj-lt"/>
                        </a:rPr>
                        <a:t>Ámbito</a:t>
                      </a:r>
                      <a:endParaRPr lang="es-ES" sz="2400" dirty="0">
                        <a:latin typeface="+mj-lt"/>
                      </a:endParaRPr>
                    </a:p>
                  </a:txBody>
                  <a:tcPr anchor="ctr"/>
                </a:tc>
                <a:tc>
                  <a:txBody>
                    <a:bodyPr/>
                    <a:lstStyle/>
                    <a:p>
                      <a:pPr algn="ctr"/>
                      <a:r>
                        <a:rPr lang="es-ES" sz="2400" dirty="0" smtClean="0">
                          <a:latin typeface="+mj-lt"/>
                        </a:rPr>
                        <a:t>Permisos</a:t>
                      </a:r>
                      <a:endParaRPr lang="es-ES" sz="2400" dirty="0">
                        <a:latin typeface="+mj-lt"/>
                      </a:endParaRPr>
                    </a:p>
                  </a:txBody>
                  <a:tcPr anchor="ctr"/>
                </a:tc>
              </a:tr>
              <a:tr h="460664">
                <a:tc>
                  <a:txBody>
                    <a:bodyPr/>
                    <a:lstStyle/>
                    <a:p>
                      <a:pPr lvl="1"/>
                      <a:r>
                        <a:rPr lang="es-ES" sz="2800" dirty="0" err="1" smtClean="0">
                          <a:latin typeface="+mj-lt"/>
                        </a:rPr>
                        <a:t>AllSites</a:t>
                      </a:r>
                      <a:endParaRPr lang="es-ES" sz="2800" dirty="0">
                        <a:latin typeface="+mj-lt"/>
                      </a:endParaRPr>
                    </a:p>
                  </a:txBody>
                  <a:tcPr anchor="ctr"/>
                </a:tc>
                <a:tc>
                  <a:txBody>
                    <a:bodyPr/>
                    <a:lstStyle/>
                    <a:p>
                      <a:pPr lvl="1"/>
                      <a:r>
                        <a:rPr lang="es-ES" sz="2800" dirty="0" err="1" smtClean="0">
                          <a:latin typeface="+mj-lt"/>
                        </a:rPr>
                        <a:t>Read</a:t>
                      </a:r>
                      <a:r>
                        <a:rPr lang="es-ES" sz="2800" dirty="0" smtClean="0">
                          <a:latin typeface="+mj-lt"/>
                        </a:rPr>
                        <a:t>, </a:t>
                      </a:r>
                      <a:r>
                        <a:rPr lang="es-ES" sz="2800" dirty="0" err="1" smtClean="0">
                          <a:latin typeface="+mj-lt"/>
                        </a:rPr>
                        <a:t>Write</a:t>
                      </a:r>
                      <a:r>
                        <a:rPr lang="es-ES" sz="2800" dirty="0" smtClean="0">
                          <a:latin typeface="+mj-lt"/>
                        </a:rPr>
                        <a:t>, </a:t>
                      </a:r>
                      <a:r>
                        <a:rPr lang="es-ES" sz="2800" dirty="0" err="1" smtClean="0">
                          <a:latin typeface="+mj-lt"/>
                        </a:rPr>
                        <a:t>Manage</a:t>
                      </a:r>
                      <a:endParaRPr lang="es-ES" sz="2800" dirty="0">
                        <a:latin typeface="+mj-lt"/>
                      </a:endParaRPr>
                    </a:p>
                  </a:txBody>
                  <a:tcPr anchor="ctr"/>
                </a:tc>
              </a:tr>
              <a:tr h="460664">
                <a:tc>
                  <a:txBody>
                    <a:bodyPr/>
                    <a:lstStyle/>
                    <a:p>
                      <a:pPr lvl="1"/>
                      <a:r>
                        <a:rPr lang="es-ES" sz="2800" dirty="0" err="1" smtClean="0">
                          <a:latin typeface="+mj-lt"/>
                        </a:rPr>
                        <a:t>Site</a:t>
                      </a:r>
                      <a:endParaRPr lang="es-ES" sz="2800" dirty="0">
                        <a:latin typeface="+mj-lt"/>
                      </a:endParaRPr>
                    </a:p>
                  </a:txBody>
                  <a:tcPr anchor="ctr"/>
                </a:tc>
                <a:tc>
                  <a:txBody>
                    <a:bodyPr/>
                    <a:lstStyle/>
                    <a:p>
                      <a:pPr lvl="1"/>
                      <a:r>
                        <a:rPr lang="es-ES" sz="2800" dirty="0" err="1" smtClean="0">
                          <a:latin typeface="+mj-lt"/>
                        </a:rPr>
                        <a:t>Read</a:t>
                      </a:r>
                      <a:r>
                        <a:rPr lang="es-ES" sz="2800" dirty="0" smtClean="0">
                          <a:latin typeface="+mj-lt"/>
                        </a:rPr>
                        <a:t>, </a:t>
                      </a:r>
                      <a:r>
                        <a:rPr lang="es-ES" sz="2800" dirty="0" err="1" smtClean="0">
                          <a:latin typeface="+mj-lt"/>
                        </a:rPr>
                        <a:t>Write</a:t>
                      </a:r>
                      <a:r>
                        <a:rPr lang="es-ES" sz="2800" dirty="0" smtClean="0">
                          <a:latin typeface="+mj-lt"/>
                        </a:rPr>
                        <a:t>, </a:t>
                      </a:r>
                      <a:r>
                        <a:rPr lang="es-ES" sz="2800" dirty="0" err="1" smtClean="0">
                          <a:latin typeface="+mj-lt"/>
                        </a:rPr>
                        <a:t>Manage</a:t>
                      </a:r>
                      <a:endParaRPr lang="es-ES" sz="2800" dirty="0">
                        <a:latin typeface="+mj-lt"/>
                      </a:endParaRPr>
                    </a:p>
                  </a:txBody>
                  <a:tcPr anchor="ctr"/>
                </a:tc>
              </a:tr>
              <a:tr h="460664">
                <a:tc>
                  <a:txBody>
                    <a:bodyPr/>
                    <a:lstStyle/>
                    <a:p>
                      <a:pPr lvl="1"/>
                      <a:r>
                        <a:rPr lang="es-ES" sz="2800" dirty="0" smtClean="0">
                          <a:latin typeface="+mj-lt"/>
                        </a:rPr>
                        <a:t>Web</a:t>
                      </a:r>
                      <a:endParaRPr lang="es-ES" sz="2800" dirty="0">
                        <a:latin typeface="+mj-lt"/>
                      </a:endParaRPr>
                    </a:p>
                  </a:txBody>
                  <a:tcPr anchor="ctr"/>
                </a:tc>
                <a:tc>
                  <a:txBody>
                    <a:bodyPr/>
                    <a:lstStyle/>
                    <a:p>
                      <a:pPr lvl="1"/>
                      <a:r>
                        <a:rPr lang="es-ES" sz="2800" dirty="0" err="1" smtClean="0">
                          <a:latin typeface="+mj-lt"/>
                        </a:rPr>
                        <a:t>Read</a:t>
                      </a:r>
                      <a:r>
                        <a:rPr lang="es-ES" sz="2800" dirty="0" smtClean="0">
                          <a:latin typeface="+mj-lt"/>
                        </a:rPr>
                        <a:t>, </a:t>
                      </a:r>
                      <a:r>
                        <a:rPr lang="es-ES" sz="2800" dirty="0" err="1" smtClean="0">
                          <a:latin typeface="+mj-lt"/>
                        </a:rPr>
                        <a:t>Write</a:t>
                      </a:r>
                      <a:r>
                        <a:rPr lang="es-ES" sz="2800" dirty="0" smtClean="0">
                          <a:latin typeface="+mj-lt"/>
                        </a:rPr>
                        <a:t>, </a:t>
                      </a:r>
                      <a:r>
                        <a:rPr lang="es-ES" sz="2800" dirty="0" err="1" smtClean="0">
                          <a:latin typeface="+mj-lt"/>
                        </a:rPr>
                        <a:t>Manage</a:t>
                      </a:r>
                      <a:endParaRPr lang="es-ES" sz="2800" dirty="0">
                        <a:latin typeface="+mj-lt"/>
                      </a:endParaRPr>
                    </a:p>
                  </a:txBody>
                  <a:tcPr anchor="ctr"/>
                </a:tc>
              </a:tr>
              <a:tr h="460664">
                <a:tc>
                  <a:txBody>
                    <a:bodyPr/>
                    <a:lstStyle/>
                    <a:p>
                      <a:pPr lvl="1"/>
                      <a:r>
                        <a:rPr lang="es-ES" sz="2800" dirty="0" err="1" smtClean="0">
                          <a:latin typeface="+mj-lt"/>
                        </a:rPr>
                        <a:t>List</a:t>
                      </a:r>
                      <a:endParaRPr lang="es-ES" sz="2800" dirty="0">
                        <a:latin typeface="+mj-lt"/>
                      </a:endParaRPr>
                    </a:p>
                  </a:txBody>
                  <a:tcPr anchor="ctr"/>
                </a:tc>
                <a:tc>
                  <a:txBody>
                    <a:bodyPr/>
                    <a:lstStyle/>
                    <a:p>
                      <a:pPr lvl="1"/>
                      <a:r>
                        <a:rPr lang="es-ES" sz="2800" dirty="0" err="1" smtClean="0">
                          <a:latin typeface="+mj-lt"/>
                        </a:rPr>
                        <a:t>Read</a:t>
                      </a:r>
                      <a:r>
                        <a:rPr lang="es-ES" sz="2800" dirty="0" smtClean="0">
                          <a:latin typeface="+mj-lt"/>
                        </a:rPr>
                        <a:t>, </a:t>
                      </a:r>
                      <a:r>
                        <a:rPr lang="es-ES" sz="2800" dirty="0" err="1" smtClean="0">
                          <a:latin typeface="+mj-lt"/>
                        </a:rPr>
                        <a:t>Write</a:t>
                      </a:r>
                      <a:r>
                        <a:rPr lang="es-ES" sz="2800" dirty="0" smtClean="0">
                          <a:latin typeface="+mj-lt"/>
                        </a:rPr>
                        <a:t>, </a:t>
                      </a:r>
                      <a:r>
                        <a:rPr lang="es-ES" sz="2800" dirty="0" err="1" smtClean="0">
                          <a:latin typeface="+mj-lt"/>
                        </a:rPr>
                        <a:t>Manage</a:t>
                      </a:r>
                      <a:endParaRPr lang="es-ES" sz="2800" dirty="0">
                        <a:latin typeface="+mj-lt"/>
                      </a:endParaRPr>
                    </a:p>
                  </a:txBody>
                  <a:tcPr anchor="ctr"/>
                </a:tc>
              </a:tr>
            </a:tbl>
          </a:graphicData>
        </a:graphic>
      </p:graphicFrame>
      <p:sp>
        <p:nvSpPr>
          <p:cNvPr id="6" name="TextBox 5"/>
          <p:cNvSpPr txBox="1"/>
          <p:nvPr/>
        </p:nvSpPr>
        <p:spPr>
          <a:xfrm>
            <a:off x="519246" y="4452403"/>
            <a:ext cx="11151918" cy="1292662"/>
          </a:xfrm>
          <a:prstGeom prst="rect">
            <a:avLst/>
          </a:prstGeom>
          <a:noFill/>
        </p:spPr>
        <p:txBody>
          <a:bodyPr wrap="square" lIns="0" tIns="0" rIns="0" bIns="0" rtlCol="0">
            <a:spAutoFit/>
          </a:bodyPr>
          <a:lstStyle/>
          <a:p>
            <a:r>
              <a:rPr lang="es-ES" sz="2800" dirty="0">
                <a:solidFill>
                  <a:srgbClr val="006400"/>
                </a:solidFill>
              </a:rPr>
              <a:t>&amp;</a:t>
            </a:r>
            <a:r>
              <a:rPr lang="es-ES" sz="2800" dirty="0" err="1" smtClean="0">
                <a:solidFill>
                  <a:srgbClr val="006400"/>
                </a:solidFill>
              </a:rPr>
              <a:t>scope</a:t>
            </a:r>
            <a:r>
              <a:rPr lang="es-ES" sz="2800" dirty="0" smtClean="0">
                <a:solidFill>
                  <a:srgbClr val="006400"/>
                </a:solidFill>
              </a:rPr>
              <a:t>=</a:t>
            </a:r>
            <a:r>
              <a:rPr lang="es-ES" sz="2800" dirty="0" err="1" smtClean="0">
                <a:solidFill>
                  <a:srgbClr val="006400"/>
                </a:solidFill>
              </a:rPr>
              <a:t>Web.Read</a:t>
            </a:r>
            <a:r>
              <a:rPr lang="es-ES" sz="2800" dirty="0" smtClean="0">
                <a:solidFill>
                  <a:srgbClr val="006400"/>
                </a:solidFill>
              </a:rPr>
              <a:t> </a:t>
            </a:r>
            <a:r>
              <a:rPr lang="es-ES" sz="2800" dirty="0" err="1" smtClean="0">
                <a:solidFill>
                  <a:srgbClr val="006400"/>
                </a:solidFill>
              </a:rPr>
              <a:t>List.Write</a:t>
            </a:r>
            <a:endParaRPr lang="es-ES" sz="2800" dirty="0">
              <a:solidFill>
                <a:schemeClr val="accent4">
                  <a:lumMod val="75000"/>
                </a:schemeClr>
              </a:solidFill>
              <a:latin typeface="+mj-lt"/>
            </a:endParaRPr>
          </a:p>
          <a:p>
            <a:endParaRPr lang="es-ES" sz="2800" spc="-70" dirty="0">
              <a:gradFill>
                <a:gsLst>
                  <a:gs pos="2917">
                    <a:schemeClr val="bg2"/>
                  </a:gs>
                  <a:gs pos="95000">
                    <a:schemeClr val="bg2"/>
                  </a:gs>
                </a:gsLst>
                <a:lin ang="5400000" scaled="0"/>
              </a:gradFill>
              <a:latin typeface="+mj-lt"/>
            </a:endParaRPr>
          </a:p>
          <a:p>
            <a:endParaRPr lang="es-ES" sz="2800" spc="-70" dirty="0" smtClean="0">
              <a:gradFill>
                <a:gsLst>
                  <a:gs pos="2917">
                    <a:schemeClr val="bg2"/>
                  </a:gs>
                  <a:gs pos="95000">
                    <a:schemeClr val="bg2"/>
                  </a:gs>
                </a:gsLst>
                <a:lin ang="5400000" scaled="0"/>
              </a:gradFill>
              <a:latin typeface="+mj-lt"/>
            </a:endParaRPr>
          </a:p>
        </p:txBody>
      </p:sp>
    </p:spTree>
    <p:extLst>
      <p:ext uri="{BB962C8B-B14F-4D97-AF65-F5344CB8AC3E}">
        <p14:creationId xmlns:p14="http://schemas.microsoft.com/office/powerpoint/2010/main" val="3822355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Autenticación</a:t>
            </a:r>
            <a:r>
              <a:rPr lang="en-US" dirty="0" smtClean="0"/>
              <a:t> y </a:t>
            </a:r>
            <a:r>
              <a:rPr lang="en-US" dirty="0" err="1" smtClean="0"/>
              <a:t>solicitud</a:t>
            </a:r>
            <a:r>
              <a:rPr lang="en-US" dirty="0" smtClean="0"/>
              <a:t> al </a:t>
            </a:r>
            <a:r>
              <a:rPr lang="en-US" dirty="0" err="1" smtClean="0"/>
              <a:t>usuario</a:t>
            </a:r>
            <a:r>
              <a:rPr lang="en-US" dirty="0" smtClean="0"/>
              <a:t> de </a:t>
            </a:r>
            <a:r>
              <a:rPr lang="en-US" dirty="0" err="1" smtClean="0"/>
              <a:t>autorización</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Tree>
    <p:extLst>
      <p:ext uri="{BB962C8B-B14F-4D97-AF65-F5344CB8AC3E}">
        <p14:creationId xmlns:p14="http://schemas.microsoft.com/office/powerpoint/2010/main" val="27194150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Consentimiento</a:t>
            </a:r>
            <a:r>
              <a:rPr lang="en-US" dirty="0" smtClean="0"/>
              <a:t> </a:t>
            </a:r>
            <a:r>
              <a:rPr lang="en-US" dirty="0" err="1" smtClean="0"/>
              <a:t>por</a:t>
            </a:r>
            <a:r>
              <a:rPr lang="en-US" dirty="0" smtClean="0"/>
              <a:t> parte del </a:t>
            </a:r>
            <a:r>
              <a:rPr lang="en-US" dirty="0" err="1" smtClean="0"/>
              <a:t>usuario</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2972660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Solicitud</a:t>
            </a:r>
            <a:r>
              <a:rPr lang="en-US" dirty="0" smtClean="0"/>
              <a:t> a Azure ACS del </a:t>
            </a:r>
            <a:r>
              <a:rPr lang="en-US" dirty="0" err="1" smtClean="0"/>
              <a:t>código</a:t>
            </a:r>
            <a:r>
              <a:rPr lang="en-US" dirty="0" smtClean="0"/>
              <a:t> de </a:t>
            </a:r>
            <a:r>
              <a:rPr lang="en-US" dirty="0" err="1" smtClean="0"/>
              <a:t>autorización</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25" name="24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Tree>
    <p:extLst>
      <p:ext uri="{BB962C8B-B14F-4D97-AF65-F5344CB8AC3E}">
        <p14:creationId xmlns:p14="http://schemas.microsoft.com/office/powerpoint/2010/main" val="1207431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Devolución</a:t>
            </a:r>
            <a:r>
              <a:rPr lang="en-US" dirty="0" smtClean="0"/>
              <a:t> del </a:t>
            </a:r>
            <a:r>
              <a:rPr lang="en-US" dirty="0" err="1" smtClean="0"/>
              <a:t>código</a:t>
            </a:r>
            <a:r>
              <a:rPr lang="en-US" dirty="0" smtClean="0"/>
              <a:t> de </a:t>
            </a:r>
            <a:r>
              <a:rPr lang="en-US" dirty="0" err="1" smtClean="0"/>
              <a:t>autorización</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25" name="24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27" name="26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8" name="27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6</a:t>
            </a:r>
          </a:p>
        </p:txBody>
      </p:sp>
    </p:spTree>
    <p:extLst>
      <p:ext uri="{BB962C8B-B14F-4D97-AF65-F5344CB8AC3E}">
        <p14:creationId xmlns:p14="http://schemas.microsoft.com/office/powerpoint/2010/main" val="445711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a:t>Redirección</a:t>
            </a:r>
            <a:r>
              <a:rPr lang="en-US" dirty="0"/>
              <a:t> y </a:t>
            </a:r>
            <a:r>
              <a:rPr lang="en-US" dirty="0" err="1"/>
              <a:t>envío</a:t>
            </a:r>
            <a:r>
              <a:rPr lang="en-US" dirty="0"/>
              <a:t> del </a:t>
            </a:r>
            <a:r>
              <a:rPr lang="en-US" dirty="0" err="1"/>
              <a:t>código</a:t>
            </a:r>
            <a:r>
              <a:rPr lang="en-US" dirty="0"/>
              <a:t> a la </a:t>
            </a:r>
            <a:r>
              <a:rPr lang="en-US" dirty="0" err="1"/>
              <a:t>aplicación</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25" name="24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27" name="26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8" name="27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29" name="28 Flecha derecha"/>
          <p:cNvSpPr/>
          <p:nvPr/>
        </p:nvSpPr>
        <p:spPr bwMode="auto">
          <a:xfrm rot="16200000">
            <a:off x="4561156" y="3435280"/>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0" name="29 Elipse"/>
          <p:cNvSpPr/>
          <p:nvPr/>
        </p:nvSpPr>
        <p:spPr bwMode="auto">
          <a:xfrm>
            <a:off x="4892698"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7</a:t>
            </a:r>
          </a:p>
        </p:txBody>
      </p:sp>
    </p:spTree>
    <p:extLst>
      <p:ext uri="{BB962C8B-B14F-4D97-AF65-F5344CB8AC3E}">
        <p14:creationId xmlns:p14="http://schemas.microsoft.com/office/powerpoint/2010/main" val="28238592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Redirección</a:t>
            </a:r>
            <a:r>
              <a:rPr lang="en-US" dirty="0" smtClean="0"/>
              <a:t> </a:t>
            </a:r>
            <a:r>
              <a:rPr lang="en-US" dirty="0" err="1" smtClean="0"/>
              <a:t>enviando</a:t>
            </a:r>
            <a:r>
              <a:rPr lang="en-US" dirty="0" smtClean="0"/>
              <a:t> el </a:t>
            </a:r>
            <a:r>
              <a:rPr lang="en-US" dirty="0" err="1" smtClean="0"/>
              <a:t>código</a:t>
            </a:r>
            <a:endParaRPr lang="en-US" dirty="0"/>
          </a:p>
        </p:txBody>
      </p:sp>
      <p:sp>
        <p:nvSpPr>
          <p:cNvPr id="3" name="Marcador de texto 2"/>
          <p:cNvSpPr>
            <a:spLocks noGrp="1"/>
          </p:cNvSpPr>
          <p:nvPr>
            <p:ph type="body" sz="quarter" idx="10"/>
          </p:nvPr>
        </p:nvSpPr>
        <p:spPr/>
        <p:txBody>
          <a:bodyPr/>
          <a:lstStyle/>
          <a:p>
            <a:r>
              <a:rPr lang="es-ES" sz="2800" dirty="0">
                <a:solidFill>
                  <a:srgbClr val="006400"/>
                </a:solidFill>
              </a:rPr>
              <a:t>https://photoprint.com/Redirect.aspx?code=&lt;authcode&gt;</a:t>
            </a:r>
            <a:endParaRPr lang="en-US" sz="2800" dirty="0"/>
          </a:p>
        </p:txBody>
      </p:sp>
    </p:spTree>
    <p:extLst>
      <p:ext uri="{BB962C8B-B14F-4D97-AF65-F5344CB8AC3E}">
        <p14:creationId xmlns:p14="http://schemas.microsoft.com/office/powerpoint/2010/main" val="42583442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Solicitud</a:t>
            </a:r>
            <a:r>
              <a:rPr lang="en-US" dirty="0" smtClean="0"/>
              <a:t> a Azure ACS del token de </a:t>
            </a:r>
            <a:r>
              <a:rPr lang="en-US" dirty="0" err="1" smtClean="0"/>
              <a:t>acceso</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25" name="24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27" name="26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8" name="27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29" name="28 Flecha derecha"/>
          <p:cNvSpPr/>
          <p:nvPr/>
        </p:nvSpPr>
        <p:spPr bwMode="auto">
          <a:xfrm rot="16200000">
            <a:off x="4561156" y="3435280"/>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0" name="29 Elipse"/>
          <p:cNvSpPr/>
          <p:nvPr/>
        </p:nvSpPr>
        <p:spPr bwMode="auto">
          <a:xfrm>
            <a:off x="4892698"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7</a:t>
            </a:r>
          </a:p>
        </p:txBody>
      </p:sp>
      <p:sp>
        <p:nvSpPr>
          <p:cNvPr id="31" name="30 Flecha derecha"/>
          <p:cNvSpPr/>
          <p:nvPr/>
        </p:nvSpPr>
        <p:spPr bwMode="auto">
          <a:xfrm rot="1800000">
            <a:off x="5827982" y="2244952"/>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2" name="31 Elipse"/>
          <p:cNvSpPr/>
          <p:nvPr/>
        </p:nvSpPr>
        <p:spPr bwMode="auto">
          <a:xfrm>
            <a:off x="7032370" y="24307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8</a:t>
            </a:r>
          </a:p>
        </p:txBody>
      </p:sp>
    </p:spTree>
    <p:extLst>
      <p:ext uri="{BB962C8B-B14F-4D97-AF65-F5344CB8AC3E}">
        <p14:creationId xmlns:p14="http://schemas.microsoft.com/office/powerpoint/2010/main" val="2825666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Protocolo</a:t>
            </a:r>
            <a:r>
              <a:rPr lang="en-US" dirty="0" smtClean="0"/>
              <a:t> </a:t>
            </a:r>
            <a:r>
              <a:rPr lang="en-US" dirty="0" err="1" smtClean="0"/>
              <a:t>Oauth</a:t>
            </a:r>
            <a:endParaRPr lang="en-US" dirty="0"/>
          </a:p>
        </p:txBody>
      </p:sp>
      <p:sp>
        <p:nvSpPr>
          <p:cNvPr id="4" name="Text Placeholder 3"/>
          <p:cNvSpPr>
            <a:spLocks noGrp="1"/>
          </p:cNvSpPr>
          <p:nvPr>
            <p:ph type="body" sz="quarter" idx="12"/>
          </p:nvPr>
        </p:nvSpPr>
        <p:spPr/>
        <p:txBody>
          <a:bodyPr/>
          <a:lstStyle/>
          <a:p>
            <a:r>
              <a:rPr lang="es-ES" dirty="0" smtClean="0"/>
              <a:t>(Open </a:t>
            </a:r>
            <a:r>
              <a:rPr lang="es-ES" dirty="0" err="1" smtClean="0"/>
              <a:t>Authorization</a:t>
            </a:r>
            <a:r>
              <a:rPr lang="es-ES" dirty="0" smtClean="0"/>
              <a:t>)</a:t>
            </a:r>
            <a:endParaRPr lang="es-ES" dirty="0"/>
          </a:p>
        </p:txBody>
      </p:sp>
    </p:spTree>
    <p:extLst>
      <p:ext uri="{BB962C8B-B14F-4D97-AF65-F5344CB8AC3E}">
        <p14:creationId xmlns:p14="http://schemas.microsoft.com/office/powerpoint/2010/main" val="3757448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Solicitud</a:t>
            </a:r>
            <a:r>
              <a:rPr lang="en-US" dirty="0" smtClean="0"/>
              <a:t> POST del token </a:t>
            </a:r>
            <a:r>
              <a:rPr lang="en-US" dirty="0" err="1" smtClean="0"/>
              <a:t>Oauth</a:t>
            </a:r>
            <a:endParaRPr lang="en-US" dirty="0"/>
          </a:p>
        </p:txBody>
      </p:sp>
      <p:sp>
        <p:nvSpPr>
          <p:cNvPr id="3" name="Marcador de texto 2"/>
          <p:cNvSpPr>
            <a:spLocks noGrp="1"/>
          </p:cNvSpPr>
          <p:nvPr>
            <p:ph type="body" sz="quarter" idx="10"/>
          </p:nvPr>
        </p:nvSpPr>
        <p:spPr>
          <a:xfrm>
            <a:off x="518454" y="1447802"/>
            <a:ext cx="11155093" cy="5067298"/>
          </a:xfrm>
        </p:spPr>
        <p:txBody>
          <a:bodyPr/>
          <a:lstStyle/>
          <a:p>
            <a:r>
              <a:rPr lang="es-ES" sz="2200" dirty="0">
                <a:solidFill>
                  <a:srgbClr val="006400"/>
                </a:solidFill>
              </a:rPr>
              <a:t>POST </a:t>
            </a:r>
            <a:r>
              <a:rPr lang="es-ES" sz="2200" dirty="0" smtClean="0">
                <a:solidFill>
                  <a:srgbClr val="006400"/>
                </a:solidFill>
              </a:rPr>
              <a:t>/&lt;</a:t>
            </a:r>
            <a:r>
              <a:rPr lang="es-ES" sz="2200" dirty="0" err="1" smtClean="0">
                <a:solidFill>
                  <a:srgbClr val="006400"/>
                </a:solidFill>
              </a:rPr>
              <a:t>Realm</a:t>
            </a:r>
            <a:r>
              <a:rPr lang="es-ES" sz="2200" dirty="0" smtClean="0">
                <a:solidFill>
                  <a:srgbClr val="006400"/>
                </a:solidFill>
              </a:rPr>
              <a:t>&gt;/</a:t>
            </a:r>
            <a:r>
              <a:rPr lang="es-ES" sz="2200" dirty="0" err="1" smtClean="0">
                <a:solidFill>
                  <a:srgbClr val="006400"/>
                </a:solidFill>
              </a:rPr>
              <a:t>tokens</a:t>
            </a:r>
            <a:r>
              <a:rPr lang="es-ES" sz="2200" dirty="0" smtClean="0">
                <a:solidFill>
                  <a:srgbClr val="006400"/>
                </a:solidFill>
              </a:rPr>
              <a:t>/</a:t>
            </a:r>
            <a:r>
              <a:rPr lang="es-ES" sz="2200" dirty="0" err="1" smtClean="0">
                <a:solidFill>
                  <a:srgbClr val="006400"/>
                </a:solidFill>
              </a:rPr>
              <a:t>OAuth</a:t>
            </a:r>
            <a:r>
              <a:rPr lang="es-ES" sz="2200" dirty="0" smtClean="0">
                <a:solidFill>
                  <a:srgbClr val="006400"/>
                </a:solidFill>
              </a:rPr>
              <a:t>/2 </a:t>
            </a:r>
            <a:r>
              <a:rPr lang="es-ES" sz="2200" dirty="0">
                <a:solidFill>
                  <a:srgbClr val="006400"/>
                </a:solidFill>
              </a:rPr>
              <a:t>HTTP/1.1</a:t>
            </a:r>
            <a:r>
              <a:rPr lang="es-ES" sz="2200" dirty="0" smtClean="0"/>
              <a:t/>
            </a:r>
            <a:br>
              <a:rPr lang="es-ES" sz="2200" dirty="0" smtClean="0"/>
            </a:br>
            <a:r>
              <a:rPr lang="es-ES" sz="2200" dirty="0" smtClean="0">
                <a:solidFill>
                  <a:srgbClr val="006400"/>
                </a:solidFill>
              </a:rPr>
              <a:t>Host</a:t>
            </a:r>
            <a:r>
              <a:rPr lang="es-ES" sz="2200" dirty="0">
                <a:solidFill>
                  <a:srgbClr val="006400"/>
                </a:solidFill>
              </a:rPr>
              <a:t>: https://accounts.accesscontrol.windows.net</a:t>
            </a:r>
            <a:r>
              <a:rPr lang="es-ES" sz="2200" dirty="0" smtClean="0"/>
              <a:t/>
            </a:r>
            <a:br>
              <a:rPr lang="es-ES" sz="2200" dirty="0" smtClean="0"/>
            </a:br>
            <a:endParaRPr lang="es-ES" sz="2200" dirty="0" smtClean="0"/>
          </a:p>
          <a:p>
            <a:r>
              <a:rPr lang="es-ES" sz="2200" dirty="0" smtClean="0">
                <a:solidFill>
                  <a:srgbClr val="006400"/>
                </a:solidFill>
              </a:rPr>
              <a:t>BODY FORM</a:t>
            </a:r>
            <a:r>
              <a:rPr lang="es-ES" sz="2200" dirty="0" smtClean="0"/>
              <a:t/>
            </a:r>
            <a:br>
              <a:rPr lang="es-ES" sz="2200" dirty="0" smtClean="0"/>
            </a:br>
            <a:r>
              <a:rPr lang="es-ES" sz="2200" dirty="0" err="1" smtClean="0">
                <a:solidFill>
                  <a:srgbClr val="006400"/>
                </a:solidFill>
              </a:rPr>
              <a:t>grant_type</a:t>
            </a:r>
            <a:r>
              <a:rPr lang="es-ES" sz="2200" dirty="0" smtClean="0">
                <a:solidFill>
                  <a:srgbClr val="006400"/>
                </a:solidFill>
              </a:rPr>
              <a:t>=</a:t>
            </a:r>
            <a:r>
              <a:rPr lang="es-ES" sz="2200" dirty="0" err="1" smtClean="0">
                <a:solidFill>
                  <a:srgbClr val="006400"/>
                </a:solidFill>
              </a:rPr>
              <a:t>authorization_code</a:t>
            </a:r>
            <a:endParaRPr lang="es-ES" sz="2200" dirty="0" smtClean="0">
              <a:solidFill>
                <a:srgbClr val="006400"/>
              </a:solidFill>
            </a:endParaRPr>
          </a:p>
          <a:p>
            <a:r>
              <a:rPr lang="es-ES" sz="2200" dirty="0">
                <a:solidFill>
                  <a:srgbClr val="006400"/>
                </a:solidFill>
              </a:rPr>
              <a:t>&amp;</a:t>
            </a:r>
            <a:r>
              <a:rPr lang="es-ES" sz="2200" dirty="0" err="1">
                <a:solidFill>
                  <a:srgbClr val="006400"/>
                </a:solidFill>
              </a:rPr>
              <a:t>client_id</a:t>
            </a:r>
            <a:r>
              <a:rPr lang="es-ES" sz="2200" dirty="0" smtClean="0">
                <a:solidFill>
                  <a:srgbClr val="006400"/>
                </a:solidFill>
              </a:rPr>
              <a:t>=&lt;</a:t>
            </a:r>
            <a:r>
              <a:rPr lang="es-ES" sz="2200" dirty="0" err="1" smtClean="0">
                <a:solidFill>
                  <a:srgbClr val="006400"/>
                </a:solidFill>
              </a:rPr>
              <a:t>ClientID</a:t>
            </a:r>
            <a:r>
              <a:rPr lang="es-ES" sz="2200" dirty="0" smtClean="0">
                <a:solidFill>
                  <a:srgbClr val="006400"/>
                </a:solidFill>
              </a:rPr>
              <a:t>&gt;@&lt;</a:t>
            </a:r>
            <a:r>
              <a:rPr lang="es-ES" sz="2200" dirty="0" err="1" smtClean="0">
                <a:solidFill>
                  <a:srgbClr val="006400"/>
                </a:solidFill>
              </a:rPr>
              <a:t>Realm</a:t>
            </a:r>
            <a:r>
              <a:rPr lang="es-ES" sz="2200" dirty="0" smtClean="0">
                <a:solidFill>
                  <a:srgbClr val="006400"/>
                </a:solidFill>
              </a:rPr>
              <a:t>&gt;</a:t>
            </a:r>
          </a:p>
          <a:p>
            <a:r>
              <a:rPr lang="es-ES" sz="2200" dirty="0" smtClean="0">
                <a:solidFill>
                  <a:srgbClr val="006400"/>
                </a:solidFill>
              </a:rPr>
              <a:t>&amp;</a:t>
            </a:r>
            <a:r>
              <a:rPr lang="es-ES" sz="2200" dirty="0" err="1" smtClean="0">
                <a:solidFill>
                  <a:srgbClr val="006400"/>
                </a:solidFill>
              </a:rPr>
              <a:t>client_secret</a:t>
            </a:r>
            <a:r>
              <a:rPr lang="es-ES" sz="2200" dirty="0" smtClean="0">
                <a:solidFill>
                  <a:srgbClr val="006400"/>
                </a:solidFill>
              </a:rPr>
              <a:t>=&lt;</a:t>
            </a:r>
            <a:r>
              <a:rPr lang="es-ES" sz="2200" dirty="0" err="1" smtClean="0">
                <a:solidFill>
                  <a:srgbClr val="006400"/>
                </a:solidFill>
              </a:rPr>
              <a:t>ClientSecret</a:t>
            </a:r>
            <a:r>
              <a:rPr lang="es-ES" sz="2200" dirty="0" smtClean="0">
                <a:solidFill>
                  <a:srgbClr val="006400"/>
                </a:solidFill>
              </a:rPr>
              <a:t>&gt;</a:t>
            </a:r>
          </a:p>
          <a:p>
            <a:r>
              <a:rPr lang="es-ES" sz="2200" dirty="0">
                <a:solidFill>
                  <a:srgbClr val="006400"/>
                </a:solidFill>
              </a:rPr>
              <a:t>&amp;</a:t>
            </a:r>
            <a:r>
              <a:rPr lang="es-ES" sz="2200" dirty="0" err="1">
                <a:solidFill>
                  <a:srgbClr val="006400"/>
                </a:solidFill>
              </a:rPr>
              <a:t>redirect_uri</a:t>
            </a:r>
            <a:r>
              <a:rPr lang="es-ES" sz="2200" dirty="0">
                <a:solidFill>
                  <a:srgbClr val="006400"/>
                </a:solidFill>
              </a:rPr>
              <a:t>=https://photoprint.com/Redirect.aspx</a:t>
            </a:r>
            <a:endParaRPr lang="es-ES" sz="2200" dirty="0" smtClean="0">
              <a:solidFill>
                <a:srgbClr val="006400"/>
              </a:solidFill>
            </a:endParaRPr>
          </a:p>
          <a:p>
            <a:r>
              <a:rPr lang="es-ES" sz="2200" dirty="0">
                <a:solidFill>
                  <a:srgbClr val="006400"/>
                </a:solidFill>
              </a:rPr>
              <a:t>&amp;</a:t>
            </a:r>
            <a:r>
              <a:rPr lang="es-ES" sz="2200" dirty="0" err="1" smtClean="0">
                <a:solidFill>
                  <a:srgbClr val="006400"/>
                </a:solidFill>
              </a:rPr>
              <a:t>resource</a:t>
            </a:r>
            <a:r>
              <a:rPr lang="es-ES" sz="2200" dirty="0" smtClean="0">
                <a:solidFill>
                  <a:srgbClr val="006400"/>
                </a:solidFill>
              </a:rPr>
              <a:t>=00000003-0000-0ff1-ce00-000000000000/&lt;</a:t>
            </a:r>
            <a:r>
              <a:rPr lang="es-ES" sz="2200" dirty="0" err="1" smtClean="0">
                <a:solidFill>
                  <a:srgbClr val="006400"/>
                </a:solidFill>
              </a:rPr>
              <a:t>SiteAuthority</a:t>
            </a:r>
            <a:r>
              <a:rPr lang="es-ES" sz="2200" dirty="0" smtClean="0">
                <a:solidFill>
                  <a:srgbClr val="006400"/>
                </a:solidFill>
              </a:rPr>
              <a:t>&gt;@&lt;</a:t>
            </a:r>
            <a:r>
              <a:rPr lang="es-ES" sz="2200" dirty="0" err="1" smtClean="0">
                <a:solidFill>
                  <a:srgbClr val="006400"/>
                </a:solidFill>
              </a:rPr>
              <a:t>Realm</a:t>
            </a:r>
            <a:r>
              <a:rPr lang="es-ES" sz="2200" dirty="0" smtClean="0">
                <a:solidFill>
                  <a:srgbClr val="006400"/>
                </a:solidFill>
              </a:rPr>
              <a:t>&gt;</a:t>
            </a:r>
          </a:p>
          <a:p>
            <a:r>
              <a:rPr lang="es-ES" sz="2200" dirty="0" smtClean="0">
                <a:solidFill>
                  <a:srgbClr val="006400"/>
                </a:solidFill>
              </a:rPr>
              <a:t>&amp;</a:t>
            </a:r>
            <a:r>
              <a:rPr lang="es-ES" sz="2200" dirty="0" err="1">
                <a:solidFill>
                  <a:srgbClr val="006400"/>
                </a:solidFill>
              </a:rPr>
              <a:t>code</a:t>
            </a:r>
            <a:r>
              <a:rPr lang="es-ES" sz="2200" dirty="0" smtClean="0">
                <a:solidFill>
                  <a:srgbClr val="006400"/>
                </a:solidFill>
              </a:rPr>
              <a:t>=&lt;</a:t>
            </a:r>
            <a:r>
              <a:rPr lang="es-ES" sz="2200" dirty="0" err="1" smtClean="0">
                <a:solidFill>
                  <a:srgbClr val="006400"/>
                </a:solidFill>
              </a:rPr>
              <a:t>AuthorizacionCode</a:t>
            </a:r>
            <a:r>
              <a:rPr lang="es-ES" sz="2200" dirty="0" smtClean="0">
                <a:solidFill>
                  <a:srgbClr val="006400"/>
                </a:solidFill>
              </a:rPr>
              <a:t>&gt;</a:t>
            </a:r>
            <a:endParaRPr lang="en-US" sz="2200" dirty="0"/>
          </a:p>
        </p:txBody>
      </p:sp>
    </p:spTree>
    <p:extLst>
      <p:ext uri="{BB962C8B-B14F-4D97-AF65-F5344CB8AC3E}">
        <p14:creationId xmlns:p14="http://schemas.microsoft.com/office/powerpoint/2010/main" val="3250835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Devolución</a:t>
            </a:r>
            <a:r>
              <a:rPr lang="en-US" dirty="0" smtClean="0"/>
              <a:t> del token de </a:t>
            </a:r>
            <a:r>
              <a:rPr lang="en-US" dirty="0" err="1" smtClean="0"/>
              <a:t>acceso</a:t>
            </a:r>
            <a:r>
              <a:rPr lang="en-US" dirty="0" smtClean="0"/>
              <a:t> y </a:t>
            </a:r>
            <a:r>
              <a:rPr lang="en-US" dirty="0" err="1" smtClean="0"/>
              <a:t>refresco</a:t>
            </a:r>
            <a:endParaRPr lang="en-US" dirty="0"/>
          </a:p>
        </p:txBody>
      </p:sp>
      <p:pic>
        <p:nvPicPr>
          <p:cNvPr id="1027" name="Picture 3" descr="N:\David\Eventos\Sharepoint Saturday\Iconos\Client application.png"/>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25" name="24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27" name="26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8" name="27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29" name="28 Flecha derecha"/>
          <p:cNvSpPr/>
          <p:nvPr/>
        </p:nvSpPr>
        <p:spPr bwMode="auto">
          <a:xfrm rot="16200000">
            <a:off x="4561156" y="3435280"/>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0" name="29 Elipse"/>
          <p:cNvSpPr/>
          <p:nvPr/>
        </p:nvSpPr>
        <p:spPr bwMode="auto">
          <a:xfrm>
            <a:off x="4892698"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7</a:t>
            </a:r>
          </a:p>
        </p:txBody>
      </p:sp>
      <p:sp>
        <p:nvSpPr>
          <p:cNvPr id="31" name="30 Flecha derecha"/>
          <p:cNvSpPr/>
          <p:nvPr/>
        </p:nvSpPr>
        <p:spPr bwMode="auto">
          <a:xfrm rot="1800000">
            <a:off x="5827982" y="2244952"/>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2" name="31 Elipse"/>
          <p:cNvSpPr/>
          <p:nvPr/>
        </p:nvSpPr>
        <p:spPr bwMode="auto">
          <a:xfrm>
            <a:off x="7032370" y="24307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8</a:t>
            </a:r>
          </a:p>
        </p:txBody>
      </p:sp>
      <p:sp>
        <p:nvSpPr>
          <p:cNvPr id="33" name="32 Flecha derecha"/>
          <p:cNvSpPr/>
          <p:nvPr/>
        </p:nvSpPr>
        <p:spPr bwMode="auto">
          <a:xfrm rot="12600000">
            <a:off x="6064624" y="1870515"/>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4" name="33 Elipse"/>
          <p:cNvSpPr/>
          <p:nvPr/>
        </p:nvSpPr>
        <p:spPr bwMode="auto">
          <a:xfrm>
            <a:off x="6515558" y="1545377"/>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9</a:t>
            </a:r>
          </a:p>
        </p:txBody>
      </p:sp>
    </p:spTree>
    <p:extLst>
      <p:ext uri="{BB962C8B-B14F-4D97-AF65-F5344CB8AC3E}">
        <p14:creationId xmlns:p14="http://schemas.microsoft.com/office/powerpoint/2010/main" val="691142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Respuesta</a:t>
            </a:r>
            <a:r>
              <a:rPr lang="en-US" dirty="0" smtClean="0"/>
              <a:t> con la </a:t>
            </a:r>
            <a:r>
              <a:rPr lang="en-US" dirty="0" err="1" smtClean="0"/>
              <a:t>información</a:t>
            </a:r>
            <a:r>
              <a:rPr lang="en-US" dirty="0" smtClean="0"/>
              <a:t> del Token</a:t>
            </a:r>
            <a:endParaRPr lang="en-US" dirty="0"/>
          </a:p>
        </p:txBody>
      </p:sp>
      <p:sp>
        <p:nvSpPr>
          <p:cNvPr id="3" name="Marcador de texto 2"/>
          <p:cNvSpPr>
            <a:spLocks noGrp="1"/>
          </p:cNvSpPr>
          <p:nvPr>
            <p:ph type="body" sz="quarter" idx="10"/>
          </p:nvPr>
        </p:nvSpPr>
        <p:spPr>
          <a:xfrm>
            <a:off x="518454" y="1447802"/>
            <a:ext cx="11155093" cy="5067298"/>
          </a:xfrm>
        </p:spPr>
        <p:txBody>
          <a:bodyPr/>
          <a:lstStyle/>
          <a:p>
            <a:r>
              <a:rPr lang="es-ES" sz="2000" dirty="0">
                <a:solidFill>
                  <a:srgbClr val="006400"/>
                </a:solidFill>
              </a:rPr>
              <a:t>{</a:t>
            </a:r>
          </a:p>
          <a:p>
            <a:r>
              <a:rPr lang="es-ES" sz="2000" dirty="0">
                <a:solidFill>
                  <a:srgbClr val="006400"/>
                </a:solidFill>
              </a:rPr>
              <a:t>    "</a:t>
            </a:r>
            <a:r>
              <a:rPr lang="es-ES" sz="2000" dirty="0" err="1">
                <a:solidFill>
                  <a:srgbClr val="006400"/>
                </a:solidFill>
              </a:rPr>
              <a:t>token_type</a:t>
            </a:r>
            <a:r>
              <a:rPr lang="es-ES" sz="2000" dirty="0">
                <a:solidFill>
                  <a:srgbClr val="006400"/>
                </a:solidFill>
              </a:rPr>
              <a:t>": "</a:t>
            </a:r>
            <a:r>
              <a:rPr lang="es-ES" sz="2000" dirty="0" err="1">
                <a:solidFill>
                  <a:srgbClr val="006400"/>
                </a:solidFill>
              </a:rPr>
              <a:t>Bearer</a:t>
            </a:r>
            <a:r>
              <a:rPr lang="es-ES" sz="2000" dirty="0">
                <a:solidFill>
                  <a:srgbClr val="006400"/>
                </a:solidFill>
              </a:rPr>
              <a:t>",</a:t>
            </a:r>
          </a:p>
          <a:p>
            <a:r>
              <a:rPr lang="es-ES" sz="2000" dirty="0">
                <a:solidFill>
                  <a:srgbClr val="006400"/>
                </a:solidFill>
              </a:rPr>
              <a:t>    "</a:t>
            </a:r>
            <a:r>
              <a:rPr lang="es-ES" sz="2000" dirty="0" err="1">
                <a:solidFill>
                  <a:srgbClr val="006400"/>
                </a:solidFill>
              </a:rPr>
              <a:t>expires_in</a:t>
            </a:r>
            <a:r>
              <a:rPr lang="es-ES" sz="2000" dirty="0">
                <a:solidFill>
                  <a:srgbClr val="006400"/>
                </a:solidFill>
              </a:rPr>
              <a:t>": "3599",</a:t>
            </a:r>
          </a:p>
          <a:p>
            <a:r>
              <a:rPr lang="es-ES" sz="2000" dirty="0">
                <a:solidFill>
                  <a:srgbClr val="006400"/>
                </a:solidFill>
              </a:rPr>
              <a:t>    "</a:t>
            </a:r>
            <a:r>
              <a:rPr lang="es-ES" sz="2000" dirty="0" err="1">
                <a:solidFill>
                  <a:srgbClr val="006400"/>
                </a:solidFill>
              </a:rPr>
              <a:t>not_before</a:t>
            </a:r>
            <a:r>
              <a:rPr lang="es-ES" sz="2000" dirty="0">
                <a:solidFill>
                  <a:srgbClr val="006400"/>
                </a:solidFill>
              </a:rPr>
              <a:t>": "1462127692",</a:t>
            </a:r>
          </a:p>
          <a:p>
            <a:r>
              <a:rPr lang="es-ES" sz="2000" dirty="0">
                <a:solidFill>
                  <a:srgbClr val="006400"/>
                </a:solidFill>
              </a:rPr>
              <a:t>    "</a:t>
            </a:r>
            <a:r>
              <a:rPr lang="es-ES" sz="2000" dirty="0" err="1">
                <a:solidFill>
                  <a:srgbClr val="006400"/>
                </a:solidFill>
              </a:rPr>
              <a:t>expires_on</a:t>
            </a:r>
            <a:r>
              <a:rPr lang="es-ES" sz="2000" dirty="0">
                <a:solidFill>
                  <a:srgbClr val="006400"/>
                </a:solidFill>
              </a:rPr>
              <a:t>": "1462131592",</a:t>
            </a:r>
          </a:p>
          <a:p>
            <a:r>
              <a:rPr lang="es-ES" sz="2000" dirty="0">
                <a:solidFill>
                  <a:srgbClr val="006400"/>
                </a:solidFill>
              </a:rPr>
              <a:t>    "</a:t>
            </a:r>
            <a:r>
              <a:rPr lang="es-ES" sz="2000" dirty="0" err="1">
                <a:solidFill>
                  <a:srgbClr val="006400"/>
                </a:solidFill>
              </a:rPr>
              <a:t>resource</a:t>
            </a:r>
            <a:r>
              <a:rPr lang="es-ES" sz="2000" dirty="0">
                <a:solidFill>
                  <a:srgbClr val="006400"/>
                </a:solidFill>
              </a:rPr>
              <a:t>": "00000003-0000-0ff1-ce00-000000000000/&lt;</a:t>
            </a:r>
            <a:r>
              <a:rPr lang="es-ES" sz="2000" dirty="0" err="1">
                <a:solidFill>
                  <a:srgbClr val="006400"/>
                </a:solidFill>
              </a:rPr>
              <a:t>SiteAuthority</a:t>
            </a:r>
            <a:r>
              <a:rPr lang="es-ES" sz="2000" dirty="0">
                <a:solidFill>
                  <a:srgbClr val="006400"/>
                </a:solidFill>
              </a:rPr>
              <a:t>&gt;@&lt;</a:t>
            </a:r>
            <a:r>
              <a:rPr lang="es-ES" sz="2000" dirty="0" err="1">
                <a:solidFill>
                  <a:srgbClr val="006400"/>
                </a:solidFill>
              </a:rPr>
              <a:t>Realm</a:t>
            </a:r>
            <a:r>
              <a:rPr lang="es-ES" sz="2000" dirty="0">
                <a:solidFill>
                  <a:srgbClr val="006400"/>
                </a:solidFill>
              </a:rPr>
              <a:t>&gt;",</a:t>
            </a:r>
          </a:p>
          <a:p>
            <a:r>
              <a:rPr lang="es-ES" sz="2000" dirty="0">
                <a:solidFill>
                  <a:srgbClr val="006400"/>
                </a:solidFill>
              </a:rPr>
              <a:t>    "</a:t>
            </a:r>
            <a:r>
              <a:rPr lang="es-ES" sz="2000" dirty="0" err="1">
                <a:solidFill>
                  <a:srgbClr val="006400"/>
                </a:solidFill>
              </a:rPr>
              <a:t>access_token</a:t>
            </a:r>
            <a:r>
              <a:rPr lang="es-ES" sz="2000" dirty="0">
                <a:solidFill>
                  <a:srgbClr val="006400"/>
                </a:solidFill>
              </a:rPr>
              <a:t>": "eyJ0eXAiOiJKV1QiLCJhbG.......",</a:t>
            </a:r>
          </a:p>
          <a:p>
            <a:r>
              <a:rPr lang="es-ES" sz="2000" dirty="0">
                <a:solidFill>
                  <a:srgbClr val="006400"/>
                </a:solidFill>
              </a:rPr>
              <a:t>    "</a:t>
            </a:r>
            <a:r>
              <a:rPr lang="es-ES" sz="2000" dirty="0" err="1">
                <a:solidFill>
                  <a:srgbClr val="006400"/>
                </a:solidFill>
              </a:rPr>
              <a:t>refresh_token</a:t>
            </a:r>
            <a:r>
              <a:rPr lang="es-ES" sz="2000" dirty="0">
                <a:solidFill>
                  <a:srgbClr val="006400"/>
                </a:solidFill>
              </a:rPr>
              <a:t>": "IAAAADvKUKqo55hAGuy4yqvo0h......"</a:t>
            </a:r>
          </a:p>
          <a:p>
            <a:r>
              <a:rPr lang="es-ES" sz="2000" dirty="0">
                <a:solidFill>
                  <a:srgbClr val="006400"/>
                </a:solidFill>
              </a:rPr>
              <a:t>}</a:t>
            </a:r>
            <a:endParaRPr lang="en-US" sz="2000" dirty="0"/>
          </a:p>
        </p:txBody>
      </p:sp>
    </p:spTree>
    <p:extLst>
      <p:ext uri="{BB962C8B-B14F-4D97-AF65-F5344CB8AC3E}">
        <p14:creationId xmlns:p14="http://schemas.microsoft.com/office/powerpoint/2010/main" val="15058609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26 Flecha derecha"/>
          <p:cNvSpPr/>
          <p:nvPr/>
        </p:nvSpPr>
        <p:spPr bwMode="auto">
          <a:xfrm rot="9000000">
            <a:off x="2382175" y="2120224"/>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Devolución</a:t>
            </a:r>
            <a:r>
              <a:rPr lang="en-US" dirty="0" smtClean="0"/>
              <a:t> de la </a:t>
            </a:r>
            <a:r>
              <a:rPr lang="en-US" dirty="0" err="1" smtClean="0"/>
              <a:t>solicitud</a:t>
            </a:r>
            <a:r>
              <a:rPr lang="en-US" dirty="0" smtClean="0"/>
              <a:t> al </a:t>
            </a:r>
            <a:r>
              <a:rPr lang="en-US" dirty="0" err="1" smtClean="0"/>
              <a:t>cliente</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3" name="2 Flecha derecha"/>
          <p:cNvSpPr/>
          <p:nvPr/>
        </p:nvSpPr>
        <p:spPr bwMode="auto">
          <a:xfrm rot="16200000">
            <a:off x="4561156" y="3435280"/>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6" name="5 Elipse"/>
          <p:cNvSpPr/>
          <p:nvPr/>
        </p:nvSpPr>
        <p:spPr bwMode="auto">
          <a:xfrm>
            <a:off x="2835193" y="2320500"/>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b="1" dirty="0" smtClean="0">
                <a:gradFill>
                  <a:gsLst>
                    <a:gs pos="0">
                      <a:srgbClr val="FFFFFF"/>
                    </a:gs>
                    <a:gs pos="100000">
                      <a:srgbClr val="FFFFFF"/>
                    </a:gs>
                  </a:gsLst>
                  <a:lin ang="5400000" scaled="0"/>
                </a:gradFill>
                <a:ea typeface="Segoe UI" pitchFamily="34" charset="0"/>
                <a:cs typeface="Segoe UI" pitchFamily="34" charset="0"/>
              </a:rPr>
              <a:t>10</a:t>
            </a:r>
          </a:p>
        </p:txBody>
      </p:sp>
      <p:sp>
        <p:nvSpPr>
          <p:cNvPr id="22" name="21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3" name="22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5" name="24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8" name="27 Flecha derecha"/>
          <p:cNvSpPr/>
          <p:nvPr/>
        </p:nvSpPr>
        <p:spPr bwMode="auto">
          <a:xfrm rot="1800000">
            <a:off x="5827982" y="2244952"/>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9" name="28 Flecha derecha"/>
          <p:cNvSpPr/>
          <p:nvPr/>
        </p:nvSpPr>
        <p:spPr bwMode="auto">
          <a:xfrm rot="12600000">
            <a:off x="6064624" y="1870515"/>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0" name="29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1" name="30 Elipse"/>
          <p:cNvSpPr/>
          <p:nvPr/>
        </p:nvSpPr>
        <p:spPr bwMode="auto">
          <a:xfrm>
            <a:off x="4892698"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7</a:t>
            </a:r>
          </a:p>
        </p:txBody>
      </p:sp>
      <p:sp>
        <p:nvSpPr>
          <p:cNvPr id="32" name="31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33" name="32 Elipse"/>
          <p:cNvSpPr/>
          <p:nvPr/>
        </p:nvSpPr>
        <p:spPr bwMode="auto">
          <a:xfrm>
            <a:off x="6515558" y="1545377"/>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9</a:t>
            </a:r>
          </a:p>
        </p:txBody>
      </p:sp>
      <p:sp>
        <p:nvSpPr>
          <p:cNvPr id="34" name="33 Elipse"/>
          <p:cNvSpPr/>
          <p:nvPr/>
        </p:nvSpPr>
        <p:spPr bwMode="auto">
          <a:xfrm>
            <a:off x="7032370" y="24307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8</a:t>
            </a:r>
          </a:p>
        </p:txBody>
      </p:sp>
      <p:sp>
        <p:nvSpPr>
          <p:cNvPr id="35" name="34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36" name="35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37" name="36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38" name="37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39" name="38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31182063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Uso</a:t>
            </a:r>
            <a:r>
              <a:rPr lang="en-US" dirty="0" smtClean="0"/>
              <a:t> del Token </a:t>
            </a:r>
            <a:r>
              <a:rPr lang="en-US" smtClean="0"/>
              <a:t>para acceder a los recursos autorizados</a:t>
            </a:r>
            <a:endParaRPr lang="en-US" dirty="0"/>
          </a:p>
        </p:txBody>
      </p:sp>
      <p:pic>
        <p:nvPicPr>
          <p:cNvPr id="1027" name="Picture 3" descr="N:\David\Eventos\Sharepoint Saturday\Iconos\Client application.png"/>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30" name="29 Flecha izquierda y derecha"/>
          <p:cNvSpPr/>
          <p:nvPr/>
        </p:nvSpPr>
        <p:spPr bwMode="auto">
          <a:xfrm rot="5400000">
            <a:off x="4831018" y="3435280"/>
            <a:ext cx="1168588" cy="360730"/>
          </a:xfrm>
          <a:prstGeom prst="lef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40" name="39 Flecha izquierda y derecha"/>
          <p:cNvSpPr/>
          <p:nvPr/>
        </p:nvSpPr>
        <p:spPr bwMode="auto">
          <a:xfrm rot="19800000">
            <a:off x="2452505" y="2021402"/>
            <a:ext cx="2299856" cy="360730"/>
          </a:xfrm>
          <a:prstGeom prst="lef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4" name="3 Rectángulo redondeado"/>
          <p:cNvSpPr/>
          <p:nvPr/>
        </p:nvSpPr>
        <p:spPr bwMode="auto">
          <a:xfrm>
            <a:off x="5718637" y="3279453"/>
            <a:ext cx="1596563" cy="650984"/>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b="1" dirty="0" smtClean="0">
                <a:gradFill>
                  <a:gsLst>
                    <a:gs pos="0">
                      <a:srgbClr val="FFFFFF"/>
                    </a:gs>
                    <a:gs pos="100000">
                      <a:srgbClr val="FFFFFF"/>
                    </a:gs>
                  </a:gsLst>
                  <a:lin ang="5400000" scaled="0"/>
                </a:gradFill>
                <a:ea typeface="Segoe UI" pitchFamily="34" charset="0"/>
                <a:cs typeface="Segoe UI" pitchFamily="34" charset="0"/>
              </a:rPr>
              <a:t>CSOM - REST</a:t>
            </a:r>
          </a:p>
        </p:txBody>
      </p:sp>
    </p:spTree>
    <p:extLst>
      <p:ext uri="{BB962C8B-B14F-4D97-AF65-F5344CB8AC3E}">
        <p14:creationId xmlns:p14="http://schemas.microsoft.com/office/powerpoint/2010/main" val="8036375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8786" b="-10373"/>
          <a:stretch/>
        </p:blipFill>
        <p:spPr/>
      </p:pic>
      <p:sp>
        <p:nvSpPr>
          <p:cNvPr id="3" name="Marcador de texto 2"/>
          <p:cNvSpPr>
            <a:spLocks noGrp="1"/>
          </p:cNvSpPr>
          <p:nvPr>
            <p:ph type="body" idx="1"/>
          </p:nvPr>
        </p:nvSpPr>
        <p:spPr/>
        <p:txBody>
          <a:bodyPr/>
          <a:lstStyle/>
          <a:p>
            <a:r>
              <a:rPr lang="en-US" sz="5400" b="1" dirty="0" smtClean="0"/>
              <a:t>Demo</a:t>
            </a:r>
            <a:endParaRPr lang="en-US" sz="5400" b="1" dirty="0"/>
          </a:p>
        </p:txBody>
      </p:sp>
      <p:sp>
        <p:nvSpPr>
          <p:cNvPr id="4" name="Marcador de contenido 3"/>
          <p:cNvSpPr>
            <a:spLocks noGrp="1"/>
          </p:cNvSpPr>
          <p:nvPr>
            <p:ph sz="quarter" idx="13"/>
          </p:nvPr>
        </p:nvSpPr>
        <p:spPr/>
        <p:txBody>
          <a:bodyPr/>
          <a:lstStyle/>
          <a:p>
            <a:r>
              <a:rPr lang="en-US" sz="2000" dirty="0" err="1" smtClean="0"/>
              <a:t>PhotoPrint</a:t>
            </a:r>
            <a:r>
              <a:rPr lang="en-US" sz="2000" dirty="0" smtClean="0"/>
              <a:t>: Accede a </a:t>
            </a:r>
            <a:r>
              <a:rPr lang="en-US" sz="2000" dirty="0" err="1" smtClean="0"/>
              <a:t>tus</a:t>
            </a:r>
            <a:r>
              <a:rPr lang="en-US" sz="2000" dirty="0" smtClean="0"/>
              <a:t> </a:t>
            </a:r>
            <a:r>
              <a:rPr lang="en-US" sz="2000" dirty="0" err="1" smtClean="0"/>
              <a:t>fotos</a:t>
            </a:r>
            <a:r>
              <a:rPr lang="en-US" sz="2000" dirty="0" smtClean="0"/>
              <a:t> de </a:t>
            </a:r>
            <a:r>
              <a:rPr lang="en-US" sz="2000" dirty="0" err="1" smtClean="0"/>
              <a:t>Sharepoint</a:t>
            </a:r>
            <a:endParaRPr lang="en-US" sz="2000" dirty="0"/>
          </a:p>
        </p:txBody>
      </p:sp>
    </p:spTree>
    <p:extLst>
      <p:ext uri="{BB962C8B-B14F-4D97-AF65-F5344CB8AC3E}">
        <p14:creationId xmlns:p14="http://schemas.microsoft.com/office/powerpoint/2010/main" val="11997682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Flujo</a:t>
            </a:r>
            <a:r>
              <a:rPr lang="en-US" dirty="0" smtClean="0"/>
              <a:t> de tokens de </a:t>
            </a:r>
            <a:r>
              <a:rPr lang="en-US" dirty="0" err="1" smtClean="0"/>
              <a:t>contexto</a:t>
            </a:r>
            <a:endParaRPr lang="en-US" dirty="0"/>
          </a:p>
        </p:txBody>
      </p:sp>
      <p:sp>
        <p:nvSpPr>
          <p:cNvPr id="4" name="Text Placeholder 3"/>
          <p:cNvSpPr>
            <a:spLocks noGrp="1"/>
          </p:cNvSpPr>
          <p:nvPr>
            <p:ph type="body" sz="quarter" idx="12"/>
          </p:nvPr>
        </p:nvSpPr>
        <p:spPr/>
        <p:txBody>
          <a:bodyPr/>
          <a:lstStyle/>
          <a:p>
            <a:r>
              <a:rPr lang="es-ES" dirty="0" smtClean="0"/>
              <a:t> </a:t>
            </a:r>
            <a:endParaRPr lang="es-ES" dirty="0"/>
          </a:p>
        </p:txBody>
      </p:sp>
    </p:spTree>
    <p:extLst>
      <p:ext uri="{BB962C8B-B14F-4D97-AF65-F5344CB8AC3E}">
        <p14:creationId xmlns:p14="http://schemas.microsoft.com/office/powerpoint/2010/main" val="34551878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Flujo</a:t>
            </a:r>
            <a:r>
              <a:rPr lang="en-US" dirty="0" smtClean="0"/>
              <a:t> de tokens de </a:t>
            </a:r>
            <a:r>
              <a:rPr lang="en-US" dirty="0" err="1" smtClean="0"/>
              <a:t>contexto</a:t>
            </a:r>
            <a:endParaRPr lang="en-US" dirty="0"/>
          </a:p>
        </p:txBody>
      </p:sp>
      <p:pic>
        <p:nvPicPr>
          <p:cNvPr id="1027" name="Picture 3" descr="N:\David\Eventos\Sharepoint Saturday\Iconos\Client application.png"/>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Tree>
    <p:extLst>
      <p:ext uri="{BB962C8B-B14F-4D97-AF65-F5344CB8AC3E}">
        <p14:creationId xmlns:p14="http://schemas.microsoft.com/office/powerpoint/2010/main" val="12552477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Registro en </a:t>
            </a:r>
            <a:r>
              <a:rPr lang="es-ES" dirty="0" err="1" smtClean="0"/>
              <a:t>Sharepoint</a:t>
            </a:r>
            <a:endParaRPr lang="en-US" dirty="0"/>
          </a:p>
        </p:txBody>
      </p:sp>
      <p:sp>
        <p:nvSpPr>
          <p:cNvPr id="3" name="Marcador de texto 2"/>
          <p:cNvSpPr>
            <a:spLocks noGrp="1"/>
          </p:cNvSpPr>
          <p:nvPr>
            <p:ph type="body" sz="quarter" idx="10"/>
          </p:nvPr>
        </p:nvSpPr>
        <p:spPr/>
        <p:txBody>
          <a:bodyPr/>
          <a:lstStyle/>
          <a:p>
            <a:pPr marL="0" indent="0">
              <a:buNone/>
            </a:pPr>
            <a:r>
              <a:rPr lang="en-US" b="1" dirty="0">
                <a:hlinkClick r:id="rId2"/>
              </a:rPr>
              <a:t>http</a:t>
            </a:r>
            <a:r>
              <a:rPr lang="en-US" b="1" dirty="0" smtClean="0">
                <a:hlinkClick r:id="rId2"/>
              </a:rPr>
              <a:t>://SharePointWebsite/_layouts/15/AppRegNew.aspx</a:t>
            </a:r>
            <a:endParaRPr lang="en-US" b="1" dirty="0" smtClean="0"/>
          </a:p>
          <a:p>
            <a:pPr marL="0" indent="0">
              <a:buNone/>
            </a:pPr>
            <a:endParaRPr lang="en-US" b="1" dirty="0"/>
          </a:p>
        </p:txBody>
      </p:sp>
      <p:pic>
        <p:nvPicPr>
          <p:cNvPr id="1026" name="Picture 2" descr="El formulario en la página  de nuevo registro de aplicación con casillas de identificador de cliente, secreto de cliente, título, dominio de aplicación y dirección URL de redireccionamiento. Los botones para generar están junto a las dos primeras. En la esquina están los botones para crear y cancel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214" y="2488021"/>
            <a:ext cx="4457700" cy="35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458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smtClean="0"/>
              <a:t>El </a:t>
            </a:r>
            <a:r>
              <a:rPr lang="en-US" dirty="0" err="1" smtClean="0"/>
              <a:t>usuario</a:t>
            </a:r>
            <a:r>
              <a:rPr lang="en-US" dirty="0" smtClean="0"/>
              <a:t> </a:t>
            </a:r>
            <a:r>
              <a:rPr lang="en-US" dirty="0" err="1" smtClean="0"/>
              <a:t>inicial</a:t>
            </a:r>
            <a:r>
              <a:rPr lang="en-US" dirty="0" smtClean="0"/>
              <a:t> el </a:t>
            </a:r>
            <a:r>
              <a:rPr lang="en-US" dirty="0" err="1" smtClean="0"/>
              <a:t>complemento</a:t>
            </a:r>
            <a:r>
              <a:rPr lang="en-US" dirty="0" smtClean="0"/>
              <a:t> </a:t>
            </a:r>
            <a:r>
              <a:rPr lang="en-US" dirty="0" err="1" smtClean="0"/>
              <a:t>desde</a:t>
            </a:r>
            <a:r>
              <a:rPr lang="en-US" dirty="0" smtClean="0"/>
              <a:t> </a:t>
            </a:r>
            <a:r>
              <a:rPr lang="en-US" dirty="0" err="1" smtClean="0"/>
              <a:t>Sharepoint</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Tree>
    <p:extLst>
      <p:ext uri="{BB962C8B-B14F-4D97-AF65-F5344CB8AC3E}">
        <p14:creationId xmlns:p14="http://schemas.microsoft.com/office/powerpoint/2010/main" val="1978688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t>
            </a:r>
            <a:r>
              <a:rPr lang="es-ES" dirty="0" smtClean="0"/>
              <a:t>Qué</a:t>
            </a:r>
            <a:r>
              <a:rPr lang="en-US" dirty="0" smtClean="0"/>
              <a:t> </a:t>
            </a:r>
            <a:r>
              <a:rPr lang="en-US" dirty="0" err="1" smtClean="0"/>
              <a:t>es</a:t>
            </a:r>
            <a:r>
              <a:rPr lang="en-US" dirty="0" smtClean="0"/>
              <a:t> </a:t>
            </a:r>
            <a:r>
              <a:rPr lang="en-US" dirty="0" err="1" smtClean="0"/>
              <a:t>Oauth</a:t>
            </a:r>
            <a:r>
              <a:rPr lang="en-US" dirty="0" smtClean="0"/>
              <a:t>?</a:t>
            </a:r>
            <a:endParaRPr lang="en-US" dirty="0"/>
          </a:p>
        </p:txBody>
      </p:sp>
      <p:sp>
        <p:nvSpPr>
          <p:cNvPr id="3" name="Marcador de texto 2"/>
          <p:cNvSpPr>
            <a:spLocks noGrp="1"/>
          </p:cNvSpPr>
          <p:nvPr>
            <p:ph type="body" sz="quarter" idx="10"/>
          </p:nvPr>
        </p:nvSpPr>
        <p:spPr/>
        <p:txBody>
          <a:bodyPr/>
          <a:lstStyle/>
          <a:p>
            <a:pPr marL="0" indent="0">
              <a:buNone/>
            </a:pPr>
            <a:r>
              <a:rPr lang="en-US" dirty="0" err="1" smtClean="0"/>
              <a:t>Protocolo</a:t>
            </a:r>
            <a:r>
              <a:rPr lang="en-US" dirty="0" smtClean="0"/>
              <a:t> </a:t>
            </a:r>
            <a:r>
              <a:rPr lang="en-US" dirty="0" err="1" smtClean="0"/>
              <a:t>abierto</a:t>
            </a:r>
            <a:r>
              <a:rPr lang="en-US" dirty="0" smtClean="0"/>
              <a:t> que </a:t>
            </a:r>
            <a:r>
              <a:rPr lang="en-US" dirty="0" err="1" smtClean="0"/>
              <a:t>permite</a:t>
            </a:r>
            <a:r>
              <a:rPr lang="en-US" dirty="0" smtClean="0"/>
              <a:t> </a:t>
            </a:r>
            <a:r>
              <a:rPr lang="en-US" dirty="0" err="1" smtClean="0"/>
              <a:t>flujos</a:t>
            </a:r>
            <a:r>
              <a:rPr lang="en-US" dirty="0" smtClean="0"/>
              <a:t> simples de </a:t>
            </a:r>
            <a:r>
              <a:rPr lang="en-US" dirty="0" err="1" smtClean="0"/>
              <a:t>autorización</a:t>
            </a:r>
            <a:r>
              <a:rPr lang="en-US" dirty="0"/>
              <a:t> </a:t>
            </a:r>
            <a:r>
              <a:rPr lang="en-US" dirty="0" smtClean="0"/>
              <a:t>para </a:t>
            </a:r>
            <a:r>
              <a:rPr lang="en-US" dirty="0" err="1" smtClean="0"/>
              <a:t>aplicaciones</a:t>
            </a:r>
            <a:r>
              <a:rPr lang="en-US" dirty="0" smtClean="0"/>
              <a:t> multi-</a:t>
            </a:r>
            <a:r>
              <a:rPr lang="en-US" dirty="0" err="1" smtClean="0"/>
              <a:t>plataforma</a:t>
            </a:r>
            <a:r>
              <a:rPr lang="en-US" dirty="0" smtClean="0"/>
              <a:t>.</a:t>
            </a:r>
          </a:p>
          <a:p>
            <a:pPr marL="0" indent="0">
              <a:buNone/>
            </a:pPr>
            <a:endParaRPr lang="en-US" dirty="0"/>
          </a:p>
          <a:p>
            <a:pPr marL="0" indent="0">
              <a:buNone/>
            </a:pPr>
            <a:r>
              <a:rPr lang="en-US" dirty="0" err="1" smtClean="0"/>
              <a:t>Permite</a:t>
            </a:r>
            <a:r>
              <a:rPr lang="en-US" dirty="0" smtClean="0"/>
              <a:t> a un </a:t>
            </a:r>
            <a:r>
              <a:rPr lang="en-US" dirty="0" err="1" smtClean="0"/>
              <a:t>usuario</a:t>
            </a:r>
            <a:r>
              <a:rPr lang="en-US" dirty="0" smtClean="0"/>
              <a:t> de un </a:t>
            </a:r>
            <a:r>
              <a:rPr lang="en-US" dirty="0" err="1" smtClean="0"/>
              <a:t>sitio</a:t>
            </a:r>
            <a:r>
              <a:rPr lang="en-US" dirty="0" smtClean="0"/>
              <a:t> </a:t>
            </a:r>
            <a:r>
              <a:rPr lang="en-US" b="1" dirty="0" smtClean="0"/>
              <a:t>(</a:t>
            </a:r>
            <a:r>
              <a:rPr lang="en-US" b="1" dirty="0" err="1" smtClean="0"/>
              <a:t>proveedor</a:t>
            </a:r>
            <a:r>
              <a:rPr lang="en-US" b="1" dirty="0" smtClean="0"/>
              <a:t>) </a:t>
            </a:r>
            <a:r>
              <a:rPr lang="en-US" dirty="0" err="1" smtClean="0"/>
              <a:t>compartir</a:t>
            </a:r>
            <a:r>
              <a:rPr lang="en-US" dirty="0" smtClean="0"/>
              <a:t> </a:t>
            </a:r>
            <a:r>
              <a:rPr lang="en-US" dirty="0" err="1" smtClean="0"/>
              <a:t>su</a:t>
            </a:r>
            <a:r>
              <a:rPr lang="en-US" dirty="0" smtClean="0"/>
              <a:t> </a:t>
            </a:r>
            <a:r>
              <a:rPr lang="en-US" dirty="0" err="1" smtClean="0"/>
              <a:t>información</a:t>
            </a:r>
            <a:r>
              <a:rPr lang="en-US" dirty="0" smtClean="0"/>
              <a:t> con </a:t>
            </a:r>
            <a:r>
              <a:rPr lang="en-US" dirty="0" err="1" smtClean="0"/>
              <a:t>otro</a:t>
            </a:r>
            <a:r>
              <a:rPr lang="en-US" dirty="0" smtClean="0"/>
              <a:t> </a:t>
            </a:r>
            <a:r>
              <a:rPr lang="en-US" dirty="0" err="1" smtClean="0"/>
              <a:t>sitio</a:t>
            </a:r>
            <a:r>
              <a:rPr lang="en-US" dirty="0" smtClean="0"/>
              <a:t> </a:t>
            </a:r>
            <a:r>
              <a:rPr lang="en-US" dirty="0" err="1" smtClean="0"/>
              <a:t>distinto</a:t>
            </a:r>
            <a:r>
              <a:rPr lang="en-US" dirty="0" smtClean="0"/>
              <a:t> </a:t>
            </a:r>
            <a:r>
              <a:rPr lang="en-US" b="1" dirty="0" smtClean="0"/>
              <a:t>(</a:t>
            </a:r>
            <a:r>
              <a:rPr lang="en-US" b="1" dirty="0" err="1" smtClean="0"/>
              <a:t>consumidor</a:t>
            </a:r>
            <a:r>
              <a:rPr lang="en-US" b="1" dirty="0" smtClean="0"/>
              <a:t>)</a:t>
            </a:r>
            <a:r>
              <a:rPr lang="en-US" dirty="0" smtClean="0"/>
              <a:t>, sin </a:t>
            </a:r>
            <a:r>
              <a:rPr lang="en-US" dirty="0" err="1" smtClean="0"/>
              <a:t>tener</a:t>
            </a:r>
            <a:r>
              <a:rPr lang="en-US" dirty="0" smtClean="0"/>
              <a:t> que </a:t>
            </a:r>
            <a:r>
              <a:rPr lang="en-US" dirty="0" err="1" smtClean="0"/>
              <a:t>pasarle</a:t>
            </a:r>
            <a:r>
              <a:rPr lang="en-US" dirty="0" smtClean="0"/>
              <a:t> </a:t>
            </a:r>
            <a:r>
              <a:rPr lang="en-US" dirty="0" err="1" smtClean="0"/>
              <a:t>sus</a:t>
            </a:r>
            <a:r>
              <a:rPr lang="en-US" dirty="0" smtClean="0"/>
              <a:t> </a:t>
            </a:r>
            <a:r>
              <a:rPr lang="en-US" dirty="0" err="1" smtClean="0"/>
              <a:t>credenciales</a:t>
            </a:r>
            <a:r>
              <a:rPr lang="en-US" dirty="0" smtClean="0"/>
              <a:t>.</a:t>
            </a:r>
            <a:endParaRPr lang="en-US" b="1" dirty="0"/>
          </a:p>
        </p:txBody>
      </p:sp>
    </p:spTree>
    <p:extLst>
      <p:ext uri="{BB962C8B-B14F-4D97-AF65-F5344CB8AC3E}">
        <p14:creationId xmlns:p14="http://schemas.microsoft.com/office/powerpoint/2010/main" val="3672835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a:t>Solicitud</a:t>
            </a:r>
            <a:r>
              <a:rPr lang="en-US" dirty="0"/>
              <a:t> a Azure ACS del </a:t>
            </a:r>
            <a:r>
              <a:rPr lang="en-US" dirty="0" smtClean="0"/>
              <a:t>token de </a:t>
            </a:r>
            <a:r>
              <a:rPr lang="en-US" dirty="0" err="1" smtClean="0"/>
              <a:t>contexto</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Tree>
    <p:extLst>
      <p:ext uri="{BB962C8B-B14F-4D97-AF65-F5344CB8AC3E}">
        <p14:creationId xmlns:p14="http://schemas.microsoft.com/office/powerpoint/2010/main" val="1092263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Devolución</a:t>
            </a:r>
            <a:r>
              <a:rPr lang="en-US" dirty="0" smtClean="0"/>
              <a:t> del token de </a:t>
            </a:r>
            <a:r>
              <a:rPr lang="en-US" dirty="0" err="1" smtClean="0"/>
              <a:t>contexto</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Tree>
    <p:extLst>
      <p:ext uri="{BB962C8B-B14F-4D97-AF65-F5344CB8AC3E}">
        <p14:creationId xmlns:p14="http://schemas.microsoft.com/office/powerpoint/2010/main" val="14430085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Envío</a:t>
            </a:r>
            <a:r>
              <a:rPr lang="en-US" dirty="0" smtClean="0"/>
              <a:t> al </a:t>
            </a:r>
            <a:r>
              <a:rPr lang="en-US" dirty="0" err="1" smtClean="0"/>
              <a:t>usuario</a:t>
            </a:r>
            <a:r>
              <a:rPr lang="en-US" dirty="0" smtClean="0"/>
              <a:t> con el </a:t>
            </a:r>
            <a:r>
              <a:rPr lang="en-US" dirty="0" err="1" smtClean="0"/>
              <a:t>contexto</a:t>
            </a:r>
            <a:r>
              <a:rPr lang="en-US" dirty="0" smtClean="0"/>
              <a:t> y el token</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27693527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Token</a:t>
            </a:r>
            <a:r>
              <a:rPr lang="es-ES" dirty="0" smtClean="0"/>
              <a:t> de contexto</a:t>
            </a:r>
            <a:endParaRPr lang="en-US" dirty="0"/>
          </a:p>
        </p:txBody>
      </p:sp>
      <p:sp>
        <p:nvSpPr>
          <p:cNvPr id="4" name="Marcador de texto 2"/>
          <p:cNvSpPr txBox="1">
            <a:spLocks/>
          </p:cNvSpPr>
          <p:nvPr/>
        </p:nvSpPr>
        <p:spPr>
          <a:xfrm>
            <a:off x="519248" y="1475264"/>
            <a:ext cx="11257935" cy="5247654"/>
          </a:xfrm>
          <a:prstGeom prst="rect">
            <a:avLst/>
          </a:prstGeom>
        </p:spPr>
        <p:txBody>
          <a:bodyPr vert="horz" lIns="0" tIns="0" rIns="0" bIns="0" rtlCol="0">
            <a:noAutofit/>
          </a:bodyPr>
          <a:lstStyle>
            <a:lvl1pPr marL="213179" marR="0" indent="-213179" algn="l" defTabSz="685955" rtl="0" eaLnBrk="1" fontAlgn="auto" latinLnBrk="0" hangingPunct="1">
              <a:lnSpc>
                <a:spcPct val="90000"/>
              </a:lnSpc>
              <a:spcBef>
                <a:spcPct val="20000"/>
              </a:spcBef>
              <a:spcAft>
                <a:spcPts val="0"/>
              </a:spcAft>
              <a:buClrTx/>
              <a:buSzPct val="80000"/>
              <a:buFont typeface="Wingdings" pitchFamily="2" charset="2"/>
              <a:buChar char=""/>
              <a:tabLst/>
              <a:defRPr sz="3001" kern="1200" spc="-53" baseline="0">
                <a:solidFill>
                  <a:srgbClr val="333333"/>
                </a:solidFill>
                <a:latin typeface="+mj-lt"/>
                <a:ea typeface="+mn-ea"/>
                <a:cs typeface="+mn-cs"/>
              </a:defRPr>
            </a:lvl1pPr>
            <a:lvl2pPr marL="388247"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56171" marR="0" indent="-167923"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3pPr>
            <a:lvl4pPr marL="685983"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815796"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s-ES" sz="1900" dirty="0">
                <a:solidFill>
                  <a:srgbClr val="006400"/>
                </a:solidFill>
              </a:rPr>
              <a:t>{</a:t>
            </a:r>
          </a:p>
          <a:p>
            <a:pPr marL="0" indent="0">
              <a:buNone/>
            </a:pPr>
            <a:r>
              <a:rPr lang="es-ES" sz="1900" dirty="0">
                <a:solidFill>
                  <a:srgbClr val="006400"/>
                </a:solidFill>
              </a:rPr>
              <a:t>  "</a:t>
            </a:r>
            <a:r>
              <a:rPr lang="es-ES" sz="1900" dirty="0" err="1">
                <a:solidFill>
                  <a:srgbClr val="006400"/>
                </a:solidFill>
              </a:rPr>
              <a:t>aud</a:t>
            </a:r>
            <a:r>
              <a:rPr lang="es-ES" sz="1900" dirty="0">
                <a:solidFill>
                  <a:srgbClr val="006400"/>
                </a:solidFill>
              </a:rPr>
              <a:t>": "246d8e1f-a7a6-43fc-a928-d810ca135399/localhost:44304@9cf129bb-e789-4548-9943-6d4b7287900a",</a:t>
            </a:r>
          </a:p>
          <a:p>
            <a:pPr marL="0" indent="0">
              <a:buNone/>
            </a:pPr>
            <a:r>
              <a:rPr lang="es-ES" sz="1900" dirty="0">
                <a:solidFill>
                  <a:srgbClr val="006400"/>
                </a:solidFill>
              </a:rPr>
              <a:t>  "</a:t>
            </a:r>
            <a:r>
              <a:rPr lang="es-ES" sz="1900" dirty="0" err="1">
                <a:solidFill>
                  <a:srgbClr val="006400"/>
                </a:solidFill>
              </a:rPr>
              <a:t>iss</a:t>
            </a:r>
            <a:r>
              <a:rPr lang="es-ES" sz="1900" dirty="0">
                <a:solidFill>
                  <a:srgbClr val="006400"/>
                </a:solidFill>
              </a:rPr>
              <a:t>": "00000001-0000-0000-c000-000000000000@9cf129bb-e789-4548-9943-6d4b7287900a",</a:t>
            </a:r>
          </a:p>
          <a:p>
            <a:pPr marL="0" indent="0">
              <a:buNone/>
            </a:pPr>
            <a:r>
              <a:rPr lang="es-ES" sz="1900" dirty="0">
                <a:solidFill>
                  <a:srgbClr val="006400"/>
                </a:solidFill>
              </a:rPr>
              <a:t>  "</a:t>
            </a:r>
            <a:r>
              <a:rPr lang="es-ES" sz="1900" dirty="0" err="1">
                <a:solidFill>
                  <a:srgbClr val="006400"/>
                </a:solidFill>
              </a:rPr>
              <a:t>iat</a:t>
            </a:r>
            <a:r>
              <a:rPr lang="es-ES" sz="1900" dirty="0">
                <a:solidFill>
                  <a:srgbClr val="006400"/>
                </a:solidFill>
              </a:rPr>
              <a:t>": 1462473365,</a:t>
            </a:r>
          </a:p>
          <a:p>
            <a:pPr marL="0" indent="0">
              <a:buNone/>
            </a:pPr>
            <a:r>
              <a:rPr lang="es-ES" sz="1900" dirty="0">
                <a:solidFill>
                  <a:srgbClr val="006400"/>
                </a:solidFill>
              </a:rPr>
              <a:t>  "</a:t>
            </a:r>
            <a:r>
              <a:rPr lang="es-ES" sz="1900" dirty="0" err="1">
                <a:solidFill>
                  <a:srgbClr val="006400"/>
                </a:solidFill>
              </a:rPr>
              <a:t>nbf</a:t>
            </a:r>
            <a:r>
              <a:rPr lang="es-ES" sz="1900" dirty="0">
                <a:solidFill>
                  <a:srgbClr val="006400"/>
                </a:solidFill>
              </a:rPr>
              <a:t>": 1462473365,</a:t>
            </a:r>
          </a:p>
          <a:p>
            <a:pPr marL="0" indent="0">
              <a:buNone/>
            </a:pPr>
            <a:r>
              <a:rPr lang="es-ES" sz="1900" dirty="0">
                <a:solidFill>
                  <a:srgbClr val="006400"/>
                </a:solidFill>
              </a:rPr>
              <a:t>  "</a:t>
            </a:r>
            <a:r>
              <a:rPr lang="es-ES" sz="1900" dirty="0" err="1">
                <a:solidFill>
                  <a:srgbClr val="006400"/>
                </a:solidFill>
              </a:rPr>
              <a:t>exp</a:t>
            </a:r>
            <a:r>
              <a:rPr lang="es-ES" sz="1900" dirty="0">
                <a:solidFill>
                  <a:srgbClr val="006400"/>
                </a:solidFill>
              </a:rPr>
              <a:t>": 1462477265,</a:t>
            </a:r>
          </a:p>
          <a:p>
            <a:pPr marL="0" indent="0">
              <a:buNone/>
            </a:pPr>
            <a:r>
              <a:rPr lang="es-ES" sz="1900" dirty="0">
                <a:solidFill>
                  <a:srgbClr val="006400"/>
                </a:solidFill>
              </a:rPr>
              <a:t>  "</a:t>
            </a:r>
            <a:r>
              <a:rPr lang="es-ES" sz="1900" dirty="0" err="1">
                <a:solidFill>
                  <a:srgbClr val="006400"/>
                </a:solidFill>
              </a:rPr>
              <a:t>appctx</a:t>
            </a:r>
            <a:r>
              <a:rPr lang="es-ES" sz="1900" dirty="0">
                <a:solidFill>
                  <a:srgbClr val="006400"/>
                </a:solidFill>
              </a:rPr>
              <a:t>": "{\"</a:t>
            </a:r>
            <a:r>
              <a:rPr lang="es-ES" sz="1900" dirty="0" err="1">
                <a:solidFill>
                  <a:srgbClr val="006400"/>
                </a:solidFill>
              </a:rPr>
              <a:t>CacheKey</a:t>
            </a:r>
            <a:r>
              <a:rPr lang="es-ES" sz="1900" dirty="0">
                <a:solidFill>
                  <a:srgbClr val="006400"/>
                </a:solidFill>
              </a:rPr>
              <a:t>\":\"Js7m2KGEyyJgT2Cf5TzfN2NdMGTWpTjRfz/</a:t>
            </a:r>
            <a:r>
              <a:rPr lang="es-ES" sz="1900" dirty="0" err="1">
                <a:solidFill>
                  <a:srgbClr val="006400"/>
                </a:solidFill>
              </a:rPr>
              <a:t>hKXctiVU</a:t>
            </a:r>
            <a:r>
              <a:rPr lang="es-ES" sz="1900" dirty="0">
                <a:solidFill>
                  <a:srgbClr val="006400"/>
                </a:solidFill>
              </a:rPr>
              <a:t>=\",\"</a:t>
            </a:r>
            <a:r>
              <a:rPr lang="es-ES" sz="1900" dirty="0" err="1">
                <a:solidFill>
                  <a:srgbClr val="006400"/>
                </a:solidFill>
              </a:rPr>
              <a:t>NextCacheKey</a:t>
            </a:r>
            <a:r>
              <a:rPr lang="es-ES" sz="1900" dirty="0">
                <a:solidFill>
                  <a:srgbClr val="006400"/>
                </a:solidFill>
              </a:rPr>
              <a:t>\":</a:t>
            </a:r>
            <a:r>
              <a:rPr lang="es-ES" sz="1900" dirty="0" err="1">
                <a:solidFill>
                  <a:srgbClr val="006400"/>
                </a:solidFill>
              </a:rPr>
              <a:t>null</a:t>
            </a:r>
            <a:r>
              <a:rPr lang="es-ES" sz="1900" dirty="0">
                <a:solidFill>
                  <a:srgbClr val="006400"/>
                </a:solidFill>
              </a:rPr>
              <a:t>,\"</a:t>
            </a:r>
            <a:r>
              <a:rPr lang="es-ES" sz="1900" dirty="0" err="1">
                <a:solidFill>
                  <a:srgbClr val="006400"/>
                </a:solidFill>
              </a:rPr>
              <a:t>SecurityTokenServiceUri</a:t>
            </a:r>
            <a:r>
              <a:rPr lang="es-ES" sz="1900" dirty="0">
                <a:solidFill>
                  <a:srgbClr val="006400"/>
                </a:solidFill>
              </a:rPr>
              <a:t>\":\"https://accounts.accesscontrol.windows.net/</a:t>
            </a:r>
            <a:r>
              <a:rPr lang="es-ES" sz="1900" dirty="0" err="1">
                <a:solidFill>
                  <a:srgbClr val="006400"/>
                </a:solidFill>
              </a:rPr>
              <a:t>tokens</a:t>
            </a:r>
            <a:r>
              <a:rPr lang="es-ES" sz="1900" dirty="0">
                <a:solidFill>
                  <a:srgbClr val="006400"/>
                </a:solidFill>
              </a:rPr>
              <a:t>/</a:t>
            </a:r>
            <a:r>
              <a:rPr lang="es-ES" sz="1900" dirty="0" err="1">
                <a:solidFill>
                  <a:srgbClr val="006400"/>
                </a:solidFill>
              </a:rPr>
              <a:t>OAuth</a:t>
            </a:r>
            <a:r>
              <a:rPr lang="es-ES" sz="1900" dirty="0">
                <a:solidFill>
                  <a:srgbClr val="006400"/>
                </a:solidFill>
              </a:rPr>
              <a:t>/2\"}",</a:t>
            </a:r>
          </a:p>
          <a:p>
            <a:pPr marL="0" indent="0">
              <a:buNone/>
            </a:pPr>
            <a:r>
              <a:rPr lang="es-ES" sz="1900" dirty="0">
                <a:solidFill>
                  <a:srgbClr val="006400"/>
                </a:solidFill>
              </a:rPr>
              <a:t>  "</a:t>
            </a:r>
            <a:r>
              <a:rPr lang="es-ES" sz="1900" dirty="0" err="1">
                <a:solidFill>
                  <a:srgbClr val="006400"/>
                </a:solidFill>
              </a:rPr>
              <a:t>appctxsender</a:t>
            </a:r>
            <a:r>
              <a:rPr lang="es-ES" sz="1900" dirty="0">
                <a:solidFill>
                  <a:srgbClr val="006400"/>
                </a:solidFill>
              </a:rPr>
              <a:t>": "00000003-0000-0ff1-ce00-000000000000@9cf129bb-e789-4548-9943-6d4b7287900a",</a:t>
            </a:r>
          </a:p>
          <a:p>
            <a:pPr marL="0" indent="0">
              <a:buNone/>
            </a:pPr>
            <a:r>
              <a:rPr lang="es-ES" sz="1900" dirty="0">
                <a:solidFill>
                  <a:srgbClr val="006400"/>
                </a:solidFill>
              </a:rPr>
              <a:t>  "</a:t>
            </a:r>
            <a:r>
              <a:rPr lang="es-ES" sz="1900" dirty="0" err="1">
                <a:solidFill>
                  <a:srgbClr val="006400"/>
                </a:solidFill>
              </a:rPr>
              <a:t>isbrowserhostedapp</a:t>
            </a:r>
            <a:r>
              <a:rPr lang="es-ES" sz="1900" dirty="0">
                <a:solidFill>
                  <a:srgbClr val="006400"/>
                </a:solidFill>
              </a:rPr>
              <a:t>": "true",</a:t>
            </a:r>
          </a:p>
          <a:p>
            <a:pPr marL="0" indent="0">
              <a:buNone/>
            </a:pPr>
            <a:r>
              <a:rPr lang="es-ES" sz="1900" dirty="0">
                <a:solidFill>
                  <a:srgbClr val="006400"/>
                </a:solidFill>
              </a:rPr>
              <a:t>  "</a:t>
            </a:r>
            <a:r>
              <a:rPr lang="es-ES" sz="1900" dirty="0" err="1">
                <a:solidFill>
                  <a:srgbClr val="006400"/>
                </a:solidFill>
              </a:rPr>
              <a:t>refreshtoken</a:t>
            </a:r>
            <a:r>
              <a:rPr lang="es-ES" sz="1900" dirty="0">
                <a:solidFill>
                  <a:srgbClr val="006400"/>
                </a:solidFill>
              </a:rPr>
              <a:t>": "IAAAAEqm698ha3-TwtzdwNMezFGX6bZOlcm5NX74fEZUcPZWMmliLm3FKIgTSU0C4o1Jq_mfGHI0bAYJ2VXuZGlm1jiGDRoj3ZHxz0IOiGIhPEXmqWMIeykBFz2C_dZkXTbKM4jQFOonyEnm0Y66CXQ_EeRF4LzLqbYTAYUWHeM-Af-lPpSBIVJqH0NjFbDDflLNVlV65TvT1u3DepFfyIhvKiBa9b479TXzJnDQJXSfmzShKC_iqiwm1ZTWwt1lGsmwUyAUYAnDUhjliuGz2B_P5RolYR_8Iswai31yTgpqvN5w9PhEuQuvAUpHYuVXiLjqTg"</a:t>
            </a:r>
          </a:p>
          <a:p>
            <a:pPr marL="0" indent="0">
              <a:buNone/>
            </a:pPr>
            <a:r>
              <a:rPr lang="es-ES" sz="1900" dirty="0">
                <a:solidFill>
                  <a:srgbClr val="006400"/>
                </a:solidFill>
              </a:rPr>
              <a:t>}</a:t>
            </a:r>
            <a:endParaRPr lang="en-US" sz="1900" dirty="0"/>
          </a:p>
        </p:txBody>
      </p:sp>
      <p:sp>
        <p:nvSpPr>
          <p:cNvPr id="5" name="Marcador de texto 2"/>
          <p:cNvSpPr txBox="1">
            <a:spLocks/>
          </p:cNvSpPr>
          <p:nvPr/>
        </p:nvSpPr>
        <p:spPr>
          <a:xfrm>
            <a:off x="511277" y="976499"/>
            <a:ext cx="11151917" cy="498765"/>
          </a:xfrm>
          <a:prstGeom prst="rect">
            <a:avLst/>
          </a:prstGeom>
        </p:spPr>
        <p:txBody>
          <a:bodyPr vert="horz" lIns="0" tIns="0" rIns="0" bIns="0" rtlCol="0">
            <a:noAutofit/>
          </a:bodyPr>
          <a:lstStyle>
            <a:lvl1pPr marL="213179" marR="0" indent="-213179" algn="l" defTabSz="685955" rtl="0" eaLnBrk="1" fontAlgn="auto" latinLnBrk="0" hangingPunct="1">
              <a:lnSpc>
                <a:spcPct val="90000"/>
              </a:lnSpc>
              <a:spcBef>
                <a:spcPct val="20000"/>
              </a:spcBef>
              <a:spcAft>
                <a:spcPts val="0"/>
              </a:spcAft>
              <a:buClrTx/>
              <a:buSzPct val="80000"/>
              <a:buFont typeface="Wingdings" pitchFamily="2" charset="2"/>
              <a:buChar char=""/>
              <a:tabLst/>
              <a:defRPr sz="3001" kern="1200" spc="-53" baseline="0">
                <a:solidFill>
                  <a:srgbClr val="333333"/>
                </a:solidFill>
                <a:latin typeface="+mj-lt"/>
                <a:ea typeface="+mn-ea"/>
                <a:cs typeface="+mn-cs"/>
              </a:defRPr>
            </a:lvl1pPr>
            <a:lvl2pPr marL="388247"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56171" marR="0" indent="-167923"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3pPr>
            <a:lvl4pPr marL="685983"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815796"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Wingdings" pitchFamily="2" charset="2"/>
              <a:buNone/>
            </a:pPr>
            <a:r>
              <a:rPr lang="en-US" dirty="0" err="1" smtClean="0"/>
              <a:t>Muestra</a:t>
            </a:r>
            <a:r>
              <a:rPr lang="en-US" dirty="0" smtClean="0"/>
              <a:t> la </a:t>
            </a:r>
            <a:r>
              <a:rPr lang="en-US" dirty="0" err="1" smtClean="0"/>
              <a:t>información</a:t>
            </a:r>
            <a:r>
              <a:rPr lang="en-US" dirty="0" smtClean="0"/>
              <a:t> de </a:t>
            </a:r>
            <a:r>
              <a:rPr lang="en-US" dirty="0" err="1" smtClean="0"/>
              <a:t>contexto</a:t>
            </a:r>
            <a:r>
              <a:rPr lang="en-US" dirty="0" smtClean="0"/>
              <a:t> (</a:t>
            </a:r>
            <a:r>
              <a:rPr lang="en-US" dirty="0" err="1" smtClean="0"/>
              <a:t>decodificado</a:t>
            </a:r>
            <a:r>
              <a:rPr lang="en-US" dirty="0" smtClean="0"/>
              <a:t>)</a:t>
            </a:r>
          </a:p>
        </p:txBody>
      </p:sp>
    </p:spTree>
    <p:extLst>
      <p:ext uri="{BB962C8B-B14F-4D97-AF65-F5344CB8AC3E}">
        <p14:creationId xmlns:p14="http://schemas.microsoft.com/office/powerpoint/2010/main" val="1893962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Redirección</a:t>
            </a:r>
            <a:r>
              <a:rPr lang="en-US" dirty="0" smtClean="0"/>
              <a:t> del </a:t>
            </a:r>
            <a:r>
              <a:rPr lang="en-US" dirty="0" err="1" smtClean="0"/>
              <a:t>usuario</a:t>
            </a:r>
            <a:r>
              <a:rPr lang="en-US" dirty="0" smtClean="0"/>
              <a:t> al </a:t>
            </a:r>
            <a:r>
              <a:rPr lang="en-US" dirty="0" err="1" smtClean="0"/>
              <a:t>complemento</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25" name="24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Tree>
    <p:extLst>
      <p:ext uri="{BB962C8B-B14F-4D97-AF65-F5344CB8AC3E}">
        <p14:creationId xmlns:p14="http://schemas.microsoft.com/office/powerpoint/2010/main" val="24626762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smtClean="0"/>
              <a:t>El </a:t>
            </a:r>
            <a:r>
              <a:rPr lang="en-US" dirty="0" err="1" smtClean="0"/>
              <a:t>complemento</a:t>
            </a:r>
            <a:r>
              <a:rPr lang="en-US" dirty="0" smtClean="0"/>
              <a:t> </a:t>
            </a:r>
            <a:r>
              <a:rPr lang="en-US" dirty="0" err="1" smtClean="0"/>
              <a:t>valida</a:t>
            </a:r>
            <a:r>
              <a:rPr lang="en-US" dirty="0" smtClean="0"/>
              <a:t> el </a:t>
            </a:r>
            <a:r>
              <a:rPr lang="en-US" dirty="0" err="1" smtClean="0"/>
              <a:t>contexto</a:t>
            </a:r>
            <a:r>
              <a:rPr lang="en-US" dirty="0" smtClean="0"/>
              <a:t> contra Azure ACS</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25" name="24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27" name="26 Flecha derecha"/>
          <p:cNvSpPr/>
          <p:nvPr/>
        </p:nvSpPr>
        <p:spPr bwMode="auto">
          <a:xfrm rot="1800000">
            <a:off x="5827982" y="2244952"/>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8" name="27 Elipse"/>
          <p:cNvSpPr/>
          <p:nvPr/>
        </p:nvSpPr>
        <p:spPr bwMode="auto">
          <a:xfrm>
            <a:off x="7032370" y="24307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6</a:t>
            </a:r>
          </a:p>
        </p:txBody>
      </p:sp>
    </p:spTree>
    <p:extLst>
      <p:ext uri="{BB962C8B-B14F-4D97-AF65-F5344CB8AC3E}">
        <p14:creationId xmlns:p14="http://schemas.microsoft.com/office/powerpoint/2010/main" val="35582323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Solicitud</a:t>
            </a:r>
            <a:r>
              <a:rPr lang="en-US" dirty="0" smtClean="0"/>
              <a:t> POST del token </a:t>
            </a:r>
            <a:r>
              <a:rPr lang="en-US" dirty="0" err="1" smtClean="0"/>
              <a:t>Oauth</a:t>
            </a:r>
            <a:r>
              <a:rPr lang="en-US" dirty="0" smtClean="0"/>
              <a:t> con token de </a:t>
            </a:r>
            <a:r>
              <a:rPr lang="en-US" dirty="0" err="1" smtClean="0"/>
              <a:t>refresco</a:t>
            </a:r>
            <a:endParaRPr lang="en-US" dirty="0"/>
          </a:p>
        </p:txBody>
      </p:sp>
      <p:sp>
        <p:nvSpPr>
          <p:cNvPr id="3" name="Marcador de texto 2"/>
          <p:cNvSpPr>
            <a:spLocks noGrp="1"/>
          </p:cNvSpPr>
          <p:nvPr>
            <p:ph type="body" sz="quarter" idx="10"/>
          </p:nvPr>
        </p:nvSpPr>
        <p:spPr>
          <a:xfrm>
            <a:off x="518454" y="1447802"/>
            <a:ext cx="11155093" cy="5067298"/>
          </a:xfrm>
        </p:spPr>
        <p:txBody>
          <a:bodyPr/>
          <a:lstStyle/>
          <a:p>
            <a:r>
              <a:rPr lang="es-ES" sz="2200" dirty="0">
                <a:solidFill>
                  <a:srgbClr val="006400"/>
                </a:solidFill>
              </a:rPr>
              <a:t>POST </a:t>
            </a:r>
            <a:r>
              <a:rPr lang="es-ES" sz="2200" dirty="0" smtClean="0">
                <a:solidFill>
                  <a:srgbClr val="006400"/>
                </a:solidFill>
              </a:rPr>
              <a:t>/&lt;</a:t>
            </a:r>
            <a:r>
              <a:rPr lang="es-ES" sz="2200" dirty="0" err="1" smtClean="0">
                <a:solidFill>
                  <a:srgbClr val="006400"/>
                </a:solidFill>
              </a:rPr>
              <a:t>Realm</a:t>
            </a:r>
            <a:r>
              <a:rPr lang="es-ES" sz="2200" dirty="0" smtClean="0">
                <a:solidFill>
                  <a:srgbClr val="006400"/>
                </a:solidFill>
              </a:rPr>
              <a:t>&gt;/</a:t>
            </a:r>
            <a:r>
              <a:rPr lang="es-ES" sz="2200" dirty="0" err="1" smtClean="0">
                <a:solidFill>
                  <a:srgbClr val="006400"/>
                </a:solidFill>
              </a:rPr>
              <a:t>tokens</a:t>
            </a:r>
            <a:r>
              <a:rPr lang="es-ES" sz="2200" dirty="0" smtClean="0">
                <a:solidFill>
                  <a:srgbClr val="006400"/>
                </a:solidFill>
              </a:rPr>
              <a:t>/</a:t>
            </a:r>
            <a:r>
              <a:rPr lang="es-ES" sz="2200" dirty="0" err="1" smtClean="0">
                <a:solidFill>
                  <a:srgbClr val="006400"/>
                </a:solidFill>
              </a:rPr>
              <a:t>OAuth</a:t>
            </a:r>
            <a:r>
              <a:rPr lang="es-ES" sz="2200" dirty="0" smtClean="0">
                <a:solidFill>
                  <a:srgbClr val="006400"/>
                </a:solidFill>
              </a:rPr>
              <a:t>/2 </a:t>
            </a:r>
            <a:r>
              <a:rPr lang="es-ES" sz="2200" dirty="0">
                <a:solidFill>
                  <a:srgbClr val="006400"/>
                </a:solidFill>
              </a:rPr>
              <a:t>HTTP/1.1</a:t>
            </a:r>
            <a:r>
              <a:rPr lang="es-ES" sz="2200" dirty="0" smtClean="0"/>
              <a:t/>
            </a:r>
            <a:br>
              <a:rPr lang="es-ES" sz="2200" dirty="0" smtClean="0"/>
            </a:br>
            <a:r>
              <a:rPr lang="es-ES" sz="2200" dirty="0" smtClean="0">
                <a:solidFill>
                  <a:srgbClr val="006400"/>
                </a:solidFill>
              </a:rPr>
              <a:t>Host</a:t>
            </a:r>
            <a:r>
              <a:rPr lang="es-ES" sz="2200" dirty="0">
                <a:solidFill>
                  <a:srgbClr val="006400"/>
                </a:solidFill>
              </a:rPr>
              <a:t>: https://accounts.accesscontrol.windows.net</a:t>
            </a:r>
            <a:r>
              <a:rPr lang="es-ES" sz="2200" dirty="0" smtClean="0"/>
              <a:t/>
            </a:r>
            <a:br>
              <a:rPr lang="es-ES" sz="2200" dirty="0" smtClean="0"/>
            </a:br>
            <a:endParaRPr lang="es-ES" sz="2200" dirty="0" smtClean="0"/>
          </a:p>
          <a:p>
            <a:r>
              <a:rPr lang="es-ES" sz="2200" dirty="0" smtClean="0">
                <a:solidFill>
                  <a:srgbClr val="006400"/>
                </a:solidFill>
              </a:rPr>
              <a:t>BODY FORM</a:t>
            </a:r>
            <a:r>
              <a:rPr lang="es-ES" sz="2200" dirty="0" smtClean="0"/>
              <a:t/>
            </a:r>
            <a:br>
              <a:rPr lang="es-ES" sz="2200" dirty="0" smtClean="0"/>
            </a:br>
            <a:r>
              <a:rPr lang="es-ES" sz="2200" dirty="0" err="1">
                <a:solidFill>
                  <a:srgbClr val="006400"/>
                </a:solidFill>
              </a:rPr>
              <a:t>grant_type</a:t>
            </a:r>
            <a:r>
              <a:rPr lang="es-ES" sz="2200" dirty="0">
                <a:solidFill>
                  <a:srgbClr val="006400"/>
                </a:solidFill>
              </a:rPr>
              <a:t>=</a:t>
            </a:r>
            <a:r>
              <a:rPr lang="es-ES" sz="2200" dirty="0" err="1">
                <a:solidFill>
                  <a:srgbClr val="006400"/>
                </a:solidFill>
              </a:rPr>
              <a:t>refresh_token</a:t>
            </a:r>
            <a:endParaRPr lang="es-ES" sz="2200" dirty="0" smtClean="0">
              <a:solidFill>
                <a:srgbClr val="006400"/>
              </a:solidFill>
            </a:endParaRPr>
          </a:p>
          <a:p>
            <a:r>
              <a:rPr lang="es-ES" sz="2200" dirty="0">
                <a:solidFill>
                  <a:srgbClr val="006400"/>
                </a:solidFill>
              </a:rPr>
              <a:t>&amp;</a:t>
            </a:r>
            <a:r>
              <a:rPr lang="es-ES" sz="2200" dirty="0" err="1">
                <a:solidFill>
                  <a:srgbClr val="006400"/>
                </a:solidFill>
              </a:rPr>
              <a:t>client_id</a:t>
            </a:r>
            <a:r>
              <a:rPr lang="es-ES" sz="2200" dirty="0" smtClean="0">
                <a:solidFill>
                  <a:srgbClr val="006400"/>
                </a:solidFill>
              </a:rPr>
              <a:t>=&lt;</a:t>
            </a:r>
            <a:r>
              <a:rPr lang="es-ES" sz="2200" dirty="0" err="1" smtClean="0">
                <a:solidFill>
                  <a:srgbClr val="006400"/>
                </a:solidFill>
              </a:rPr>
              <a:t>ClientID</a:t>
            </a:r>
            <a:r>
              <a:rPr lang="es-ES" sz="2200" dirty="0" smtClean="0">
                <a:solidFill>
                  <a:srgbClr val="006400"/>
                </a:solidFill>
              </a:rPr>
              <a:t>&gt;@&lt;</a:t>
            </a:r>
            <a:r>
              <a:rPr lang="es-ES" sz="2200" dirty="0" err="1" smtClean="0">
                <a:solidFill>
                  <a:srgbClr val="006400"/>
                </a:solidFill>
              </a:rPr>
              <a:t>Realm</a:t>
            </a:r>
            <a:r>
              <a:rPr lang="es-ES" sz="2200" dirty="0" smtClean="0">
                <a:solidFill>
                  <a:srgbClr val="006400"/>
                </a:solidFill>
              </a:rPr>
              <a:t>&gt;</a:t>
            </a:r>
          </a:p>
          <a:p>
            <a:r>
              <a:rPr lang="es-ES" sz="2200" dirty="0" smtClean="0">
                <a:solidFill>
                  <a:srgbClr val="006400"/>
                </a:solidFill>
              </a:rPr>
              <a:t>&amp;</a:t>
            </a:r>
            <a:r>
              <a:rPr lang="es-ES" sz="2200" dirty="0" err="1" smtClean="0">
                <a:solidFill>
                  <a:srgbClr val="006400"/>
                </a:solidFill>
              </a:rPr>
              <a:t>client_secret</a:t>
            </a:r>
            <a:r>
              <a:rPr lang="es-ES" sz="2200" dirty="0" smtClean="0">
                <a:solidFill>
                  <a:srgbClr val="006400"/>
                </a:solidFill>
              </a:rPr>
              <a:t>=&lt;</a:t>
            </a:r>
            <a:r>
              <a:rPr lang="es-ES" sz="2200" dirty="0" err="1" smtClean="0">
                <a:solidFill>
                  <a:srgbClr val="006400"/>
                </a:solidFill>
              </a:rPr>
              <a:t>ClientSecret</a:t>
            </a:r>
            <a:r>
              <a:rPr lang="es-ES" sz="2200" dirty="0" smtClean="0">
                <a:solidFill>
                  <a:srgbClr val="006400"/>
                </a:solidFill>
              </a:rPr>
              <a:t>&gt;</a:t>
            </a:r>
          </a:p>
          <a:p>
            <a:r>
              <a:rPr lang="es-ES" sz="2200" dirty="0" smtClean="0">
                <a:solidFill>
                  <a:srgbClr val="006400"/>
                </a:solidFill>
              </a:rPr>
              <a:t>&amp;</a:t>
            </a:r>
            <a:r>
              <a:rPr lang="es-ES" sz="2200" dirty="0" err="1" smtClean="0">
                <a:solidFill>
                  <a:srgbClr val="006400"/>
                </a:solidFill>
              </a:rPr>
              <a:t>resource</a:t>
            </a:r>
            <a:r>
              <a:rPr lang="es-ES" sz="2200" dirty="0" smtClean="0">
                <a:solidFill>
                  <a:srgbClr val="006400"/>
                </a:solidFill>
              </a:rPr>
              <a:t>=00000003-0000-0ff1-ce00-000000000000/&lt;</a:t>
            </a:r>
            <a:r>
              <a:rPr lang="es-ES" sz="2200" dirty="0" err="1" smtClean="0">
                <a:solidFill>
                  <a:srgbClr val="006400"/>
                </a:solidFill>
              </a:rPr>
              <a:t>SiteAuthority</a:t>
            </a:r>
            <a:r>
              <a:rPr lang="es-ES" sz="2200" dirty="0" smtClean="0">
                <a:solidFill>
                  <a:srgbClr val="006400"/>
                </a:solidFill>
              </a:rPr>
              <a:t>&gt;@&lt;</a:t>
            </a:r>
            <a:r>
              <a:rPr lang="es-ES" sz="2200" dirty="0" err="1" smtClean="0">
                <a:solidFill>
                  <a:srgbClr val="006400"/>
                </a:solidFill>
              </a:rPr>
              <a:t>Realm</a:t>
            </a:r>
            <a:r>
              <a:rPr lang="es-ES" sz="2200" dirty="0" smtClean="0">
                <a:solidFill>
                  <a:srgbClr val="006400"/>
                </a:solidFill>
              </a:rPr>
              <a:t>&gt;</a:t>
            </a:r>
          </a:p>
          <a:p>
            <a:r>
              <a:rPr lang="es-ES" sz="2200" dirty="0">
                <a:solidFill>
                  <a:srgbClr val="006400"/>
                </a:solidFill>
              </a:rPr>
              <a:t>&amp;</a:t>
            </a:r>
            <a:r>
              <a:rPr lang="es-ES" sz="2200" dirty="0" err="1">
                <a:solidFill>
                  <a:srgbClr val="006400"/>
                </a:solidFill>
              </a:rPr>
              <a:t>refresh_token</a:t>
            </a:r>
            <a:r>
              <a:rPr lang="es-ES" sz="2200" dirty="0" smtClean="0">
                <a:solidFill>
                  <a:srgbClr val="006400"/>
                </a:solidFill>
              </a:rPr>
              <a:t>=&lt;</a:t>
            </a:r>
            <a:r>
              <a:rPr lang="es-ES" sz="2200" dirty="0" err="1" smtClean="0">
                <a:solidFill>
                  <a:srgbClr val="006400"/>
                </a:solidFill>
              </a:rPr>
              <a:t>RefreshToken</a:t>
            </a:r>
            <a:r>
              <a:rPr lang="es-ES" sz="2200" dirty="0" smtClean="0">
                <a:solidFill>
                  <a:srgbClr val="006400"/>
                </a:solidFill>
              </a:rPr>
              <a:t>&gt;</a:t>
            </a:r>
            <a:endParaRPr lang="en-US" sz="2200" dirty="0"/>
          </a:p>
        </p:txBody>
      </p:sp>
    </p:spTree>
    <p:extLst>
      <p:ext uri="{BB962C8B-B14F-4D97-AF65-F5344CB8AC3E}">
        <p14:creationId xmlns:p14="http://schemas.microsoft.com/office/powerpoint/2010/main" val="6981346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Devolución</a:t>
            </a:r>
            <a:r>
              <a:rPr lang="en-US" dirty="0" smtClean="0"/>
              <a:t> del token de </a:t>
            </a:r>
            <a:r>
              <a:rPr lang="en-US" dirty="0" err="1" smtClean="0"/>
              <a:t>acceso</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25" name="24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27" name="26 Flecha derecha"/>
          <p:cNvSpPr/>
          <p:nvPr/>
        </p:nvSpPr>
        <p:spPr bwMode="auto">
          <a:xfrm rot="1800000">
            <a:off x="5827982" y="2244952"/>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8" name="27 Elipse"/>
          <p:cNvSpPr/>
          <p:nvPr/>
        </p:nvSpPr>
        <p:spPr bwMode="auto">
          <a:xfrm>
            <a:off x="7032370" y="24307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29" name="28 Flecha derecha"/>
          <p:cNvSpPr/>
          <p:nvPr/>
        </p:nvSpPr>
        <p:spPr bwMode="auto">
          <a:xfrm rot="12600000">
            <a:off x="6064624" y="1870515"/>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0" name="29 Elipse"/>
          <p:cNvSpPr/>
          <p:nvPr/>
        </p:nvSpPr>
        <p:spPr bwMode="auto">
          <a:xfrm>
            <a:off x="6515558" y="1545377"/>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7</a:t>
            </a:r>
          </a:p>
        </p:txBody>
      </p:sp>
    </p:spTree>
    <p:extLst>
      <p:ext uri="{BB962C8B-B14F-4D97-AF65-F5344CB8AC3E}">
        <p14:creationId xmlns:p14="http://schemas.microsoft.com/office/powerpoint/2010/main" val="4118414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Respuesta</a:t>
            </a:r>
            <a:r>
              <a:rPr lang="en-US" dirty="0" smtClean="0"/>
              <a:t> con la </a:t>
            </a:r>
            <a:r>
              <a:rPr lang="en-US" dirty="0" err="1" smtClean="0"/>
              <a:t>información</a:t>
            </a:r>
            <a:r>
              <a:rPr lang="en-US" dirty="0" smtClean="0"/>
              <a:t> del Token</a:t>
            </a:r>
            <a:endParaRPr lang="en-US" dirty="0"/>
          </a:p>
        </p:txBody>
      </p:sp>
      <p:sp>
        <p:nvSpPr>
          <p:cNvPr id="3" name="Marcador de texto 2"/>
          <p:cNvSpPr>
            <a:spLocks noGrp="1"/>
          </p:cNvSpPr>
          <p:nvPr>
            <p:ph type="body" sz="quarter" idx="10"/>
          </p:nvPr>
        </p:nvSpPr>
        <p:spPr>
          <a:xfrm>
            <a:off x="518454" y="1447802"/>
            <a:ext cx="11155093" cy="5067298"/>
          </a:xfrm>
        </p:spPr>
        <p:txBody>
          <a:bodyPr/>
          <a:lstStyle/>
          <a:p>
            <a:r>
              <a:rPr lang="es-ES" sz="2000" dirty="0">
                <a:solidFill>
                  <a:srgbClr val="006400"/>
                </a:solidFill>
              </a:rPr>
              <a:t>{</a:t>
            </a:r>
          </a:p>
          <a:p>
            <a:r>
              <a:rPr lang="es-ES" sz="2000" dirty="0">
                <a:solidFill>
                  <a:srgbClr val="006400"/>
                </a:solidFill>
              </a:rPr>
              <a:t>    "</a:t>
            </a:r>
            <a:r>
              <a:rPr lang="es-ES" sz="2000" dirty="0" err="1">
                <a:solidFill>
                  <a:srgbClr val="006400"/>
                </a:solidFill>
              </a:rPr>
              <a:t>token_type</a:t>
            </a:r>
            <a:r>
              <a:rPr lang="es-ES" sz="2000" dirty="0">
                <a:solidFill>
                  <a:srgbClr val="006400"/>
                </a:solidFill>
              </a:rPr>
              <a:t>": "</a:t>
            </a:r>
            <a:r>
              <a:rPr lang="es-ES" sz="2000" dirty="0" err="1">
                <a:solidFill>
                  <a:srgbClr val="006400"/>
                </a:solidFill>
              </a:rPr>
              <a:t>Bearer</a:t>
            </a:r>
            <a:r>
              <a:rPr lang="es-ES" sz="2000" dirty="0">
                <a:solidFill>
                  <a:srgbClr val="006400"/>
                </a:solidFill>
              </a:rPr>
              <a:t>",</a:t>
            </a:r>
          </a:p>
          <a:p>
            <a:r>
              <a:rPr lang="es-ES" sz="2000" dirty="0">
                <a:solidFill>
                  <a:srgbClr val="006400"/>
                </a:solidFill>
              </a:rPr>
              <a:t>    "</a:t>
            </a:r>
            <a:r>
              <a:rPr lang="es-ES" sz="2000" dirty="0" err="1">
                <a:solidFill>
                  <a:srgbClr val="006400"/>
                </a:solidFill>
              </a:rPr>
              <a:t>expires_in</a:t>
            </a:r>
            <a:r>
              <a:rPr lang="es-ES" sz="2000" dirty="0">
                <a:solidFill>
                  <a:srgbClr val="006400"/>
                </a:solidFill>
              </a:rPr>
              <a:t>": "3599",</a:t>
            </a:r>
          </a:p>
          <a:p>
            <a:r>
              <a:rPr lang="es-ES" sz="2000" dirty="0">
                <a:solidFill>
                  <a:srgbClr val="006400"/>
                </a:solidFill>
              </a:rPr>
              <a:t>    "</a:t>
            </a:r>
            <a:r>
              <a:rPr lang="es-ES" sz="2000" dirty="0" err="1">
                <a:solidFill>
                  <a:srgbClr val="006400"/>
                </a:solidFill>
              </a:rPr>
              <a:t>not_before</a:t>
            </a:r>
            <a:r>
              <a:rPr lang="es-ES" sz="2000" dirty="0">
                <a:solidFill>
                  <a:srgbClr val="006400"/>
                </a:solidFill>
              </a:rPr>
              <a:t>": "1462127692",</a:t>
            </a:r>
          </a:p>
          <a:p>
            <a:r>
              <a:rPr lang="es-ES" sz="2000" dirty="0">
                <a:solidFill>
                  <a:srgbClr val="006400"/>
                </a:solidFill>
              </a:rPr>
              <a:t>    "</a:t>
            </a:r>
            <a:r>
              <a:rPr lang="es-ES" sz="2000" dirty="0" err="1">
                <a:solidFill>
                  <a:srgbClr val="006400"/>
                </a:solidFill>
              </a:rPr>
              <a:t>expires_on</a:t>
            </a:r>
            <a:r>
              <a:rPr lang="es-ES" sz="2000" dirty="0">
                <a:solidFill>
                  <a:srgbClr val="006400"/>
                </a:solidFill>
              </a:rPr>
              <a:t>": "1462131592",</a:t>
            </a:r>
          </a:p>
          <a:p>
            <a:r>
              <a:rPr lang="es-ES" sz="2000" dirty="0">
                <a:solidFill>
                  <a:srgbClr val="006400"/>
                </a:solidFill>
              </a:rPr>
              <a:t>    "</a:t>
            </a:r>
            <a:r>
              <a:rPr lang="es-ES" sz="2000" dirty="0" err="1">
                <a:solidFill>
                  <a:srgbClr val="006400"/>
                </a:solidFill>
              </a:rPr>
              <a:t>resource</a:t>
            </a:r>
            <a:r>
              <a:rPr lang="es-ES" sz="2000" dirty="0">
                <a:solidFill>
                  <a:srgbClr val="006400"/>
                </a:solidFill>
              </a:rPr>
              <a:t>": "00000003-0000-0ff1-ce00-000000000000/&lt;</a:t>
            </a:r>
            <a:r>
              <a:rPr lang="es-ES" sz="2000" dirty="0" err="1">
                <a:solidFill>
                  <a:srgbClr val="006400"/>
                </a:solidFill>
              </a:rPr>
              <a:t>SiteAuthority</a:t>
            </a:r>
            <a:r>
              <a:rPr lang="es-ES" sz="2000" dirty="0">
                <a:solidFill>
                  <a:srgbClr val="006400"/>
                </a:solidFill>
              </a:rPr>
              <a:t>&gt;@&lt;</a:t>
            </a:r>
            <a:r>
              <a:rPr lang="es-ES" sz="2000" dirty="0" err="1">
                <a:solidFill>
                  <a:srgbClr val="006400"/>
                </a:solidFill>
              </a:rPr>
              <a:t>Realm</a:t>
            </a:r>
            <a:r>
              <a:rPr lang="es-ES" sz="2000" dirty="0">
                <a:solidFill>
                  <a:srgbClr val="006400"/>
                </a:solidFill>
              </a:rPr>
              <a:t>&gt;",</a:t>
            </a:r>
          </a:p>
          <a:p>
            <a:r>
              <a:rPr lang="es-ES" sz="2000" dirty="0">
                <a:solidFill>
                  <a:srgbClr val="006400"/>
                </a:solidFill>
              </a:rPr>
              <a:t>    "</a:t>
            </a:r>
            <a:r>
              <a:rPr lang="es-ES" sz="2000" dirty="0" err="1">
                <a:solidFill>
                  <a:srgbClr val="006400"/>
                </a:solidFill>
              </a:rPr>
              <a:t>access_token</a:t>
            </a:r>
            <a:r>
              <a:rPr lang="es-ES" sz="2000" dirty="0">
                <a:solidFill>
                  <a:srgbClr val="006400"/>
                </a:solidFill>
              </a:rPr>
              <a:t>": "eyJ0eXAiOiJKV1QiLCJhbG</a:t>
            </a:r>
            <a:r>
              <a:rPr lang="es-ES" sz="2000" dirty="0" smtClean="0">
                <a:solidFill>
                  <a:srgbClr val="006400"/>
                </a:solidFill>
              </a:rPr>
              <a:t>......."</a:t>
            </a:r>
            <a:endParaRPr lang="es-ES" sz="2000" dirty="0">
              <a:solidFill>
                <a:srgbClr val="006400"/>
              </a:solidFill>
            </a:endParaRPr>
          </a:p>
          <a:p>
            <a:r>
              <a:rPr lang="es-ES" sz="2000" dirty="0">
                <a:solidFill>
                  <a:srgbClr val="006400"/>
                </a:solidFill>
              </a:rPr>
              <a:t>}</a:t>
            </a:r>
            <a:endParaRPr lang="en-US" sz="2000" dirty="0"/>
          </a:p>
        </p:txBody>
      </p:sp>
    </p:spTree>
    <p:extLst>
      <p:ext uri="{BB962C8B-B14F-4D97-AF65-F5344CB8AC3E}">
        <p14:creationId xmlns:p14="http://schemas.microsoft.com/office/powerpoint/2010/main" val="1965392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Acceso</a:t>
            </a:r>
            <a:r>
              <a:rPr lang="en-US" dirty="0" smtClean="0"/>
              <a:t> a </a:t>
            </a:r>
            <a:r>
              <a:rPr lang="en-US" dirty="0" err="1" smtClean="0"/>
              <a:t>los</a:t>
            </a:r>
            <a:r>
              <a:rPr lang="en-US" dirty="0" smtClean="0"/>
              <a:t> </a:t>
            </a:r>
            <a:r>
              <a:rPr lang="en-US" dirty="0" err="1" smtClean="0"/>
              <a:t>recursos</a:t>
            </a:r>
            <a:r>
              <a:rPr lang="en-US" dirty="0" smtClean="0"/>
              <a:t> con el token de </a:t>
            </a:r>
            <a:r>
              <a:rPr lang="en-US" dirty="0" err="1" smtClean="0"/>
              <a:t>acceso</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25" name="24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27" name="26 Flecha derecha"/>
          <p:cNvSpPr/>
          <p:nvPr/>
        </p:nvSpPr>
        <p:spPr bwMode="auto">
          <a:xfrm rot="1800000">
            <a:off x="5827982" y="2244952"/>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8" name="27 Elipse"/>
          <p:cNvSpPr/>
          <p:nvPr/>
        </p:nvSpPr>
        <p:spPr bwMode="auto">
          <a:xfrm>
            <a:off x="7032370" y="24307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29" name="28 Flecha derecha"/>
          <p:cNvSpPr/>
          <p:nvPr/>
        </p:nvSpPr>
        <p:spPr bwMode="auto">
          <a:xfrm rot="12600000">
            <a:off x="6064624" y="1870515"/>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0" name="29 Elipse"/>
          <p:cNvSpPr/>
          <p:nvPr/>
        </p:nvSpPr>
        <p:spPr bwMode="auto">
          <a:xfrm>
            <a:off x="6515558" y="1545377"/>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7</a:t>
            </a:r>
          </a:p>
        </p:txBody>
      </p:sp>
      <p:sp>
        <p:nvSpPr>
          <p:cNvPr id="31" name="30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2" name="31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8</a:t>
            </a:r>
          </a:p>
        </p:txBody>
      </p:sp>
    </p:spTree>
    <p:extLst>
      <p:ext uri="{BB962C8B-B14F-4D97-AF65-F5344CB8AC3E}">
        <p14:creationId xmlns:p14="http://schemas.microsoft.com/office/powerpoint/2010/main" val="21976894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Comunicación mediante </a:t>
            </a:r>
            <a:r>
              <a:rPr lang="es-ES" dirty="0" err="1" smtClean="0"/>
              <a:t>tokens</a:t>
            </a:r>
            <a:endParaRPr lang="en-US" dirty="0"/>
          </a:p>
        </p:txBody>
      </p:sp>
      <p:sp>
        <p:nvSpPr>
          <p:cNvPr id="4" name="Marcador de texto 2"/>
          <p:cNvSpPr txBox="1">
            <a:spLocks/>
          </p:cNvSpPr>
          <p:nvPr/>
        </p:nvSpPr>
        <p:spPr>
          <a:xfrm>
            <a:off x="511277" y="2202458"/>
            <a:ext cx="11257935" cy="1030543"/>
          </a:xfrm>
          <a:prstGeom prst="rect">
            <a:avLst/>
          </a:prstGeom>
        </p:spPr>
        <p:txBody>
          <a:bodyPr vert="horz" lIns="0" tIns="0" rIns="0" bIns="0" rtlCol="0">
            <a:noAutofit/>
          </a:bodyPr>
          <a:lstStyle>
            <a:lvl1pPr marL="213179" marR="0" indent="-213179" algn="l" defTabSz="685955" rtl="0" eaLnBrk="1" fontAlgn="auto" latinLnBrk="0" hangingPunct="1">
              <a:lnSpc>
                <a:spcPct val="90000"/>
              </a:lnSpc>
              <a:spcBef>
                <a:spcPct val="20000"/>
              </a:spcBef>
              <a:spcAft>
                <a:spcPts val="0"/>
              </a:spcAft>
              <a:buClrTx/>
              <a:buSzPct val="80000"/>
              <a:buFont typeface="Wingdings" pitchFamily="2" charset="2"/>
              <a:buChar char=""/>
              <a:tabLst/>
              <a:defRPr sz="3001" kern="1200" spc="-53" baseline="0">
                <a:solidFill>
                  <a:srgbClr val="333333"/>
                </a:solidFill>
                <a:latin typeface="+mj-lt"/>
                <a:ea typeface="+mn-ea"/>
                <a:cs typeface="+mn-cs"/>
              </a:defRPr>
            </a:lvl1pPr>
            <a:lvl2pPr marL="388247"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56171" marR="0" indent="-167923"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3pPr>
            <a:lvl4pPr marL="685983"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815796"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s-ES" sz="2000" dirty="0" smtClean="0">
                <a:solidFill>
                  <a:srgbClr val="006400"/>
                </a:solidFill>
              </a:rPr>
              <a:t>eyJ0eXAiOiJKV1QiLCJhbGciOiJIUzI1NiJ9.eyJpc3MiOiJodHRwOlwvXC9leGFtcGxlLm9yZyIsImF1ZCI6Imh0dHA6XC9cL2V4YW1wbGUuY29tIiwiaWF0IjoxMzU2OTk5NTI0LCJuYmYiOjEzNTcwMDAwMDB9.zbam7fZ8ym4mExBxqVKX4EkmPnPIIjQLmGPU3WBNKucstdClass </a:t>
            </a:r>
            <a:endParaRPr lang="en-US" sz="2000" dirty="0"/>
          </a:p>
        </p:txBody>
      </p:sp>
      <p:sp>
        <p:nvSpPr>
          <p:cNvPr id="6" name="Marcador de texto 2"/>
          <p:cNvSpPr>
            <a:spLocks noGrp="1"/>
          </p:cNvSpPr>
          <p:nvPr>
            <p:ph type="body" sz="quarter" idx="10"/>
          </p:nvPr>
        </p:nvSpPr>
        <p:spPr>
          <a:xfrm>
            <a:off x="519248" y="1447799"/>
            <a:ext cx="11151917" cy="2043636"/>
          </a:xfrm>
        </p:spPr>
        <p:txBody>
          <a:bodyPr/>
          <a:lstStyle/>
          <a:p>
            <a:pPr marL="0" indent="0">
              <a:buNone/>
            </a:pPr>
            <a:r>
              <a:rPr lang="en-US" dirty="0" err="1" smtClean="0"/>
              <a:t>Cadena</a:t>
            </a:r>
            <a:r>
              <a:rPr lang="en-US" dirty="0" smtClean="0"/>
              <a:t> de </a:t>
            </a:r>
            <a:r>
              <a:rPr lang="en-US" dirty="0" err="1" smtClean="0"/>
              <a:t>texto</a:t>
            </a:r>
            <a:r>
              <a:rPr lang="en-US" dirty="0" smtClean="0"/>
              <a:t> </a:t>
            </a:r>
            <a:r>
              <a:rPr lang="en-US" dirty="0" err="1" smtClean="0"/>
              <a:t>codificada</a:t>
            </a:r>
            <a:r>
              <a:rPr lang="en-US" dirty="0" smtClean="0"/>
              <a:t> en Base64</a:t>
            </a:r>
          </a:p>
        </p:txBody>
      </p:sp>
    </p:spTree>
    <p:extLst>
      <p:ext uri="{BB962C8B-B14F-4D97-AF65-F5344CB8AC3E}">
        <p14:creationId xmlns:p14="http://schemas.microsoft.com/office/powerpoint/2010/main" val="2829379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Validación</a:t>
            </a:r>
            <a:r>
              <a:rPr lang="en-US" dirty="0" smtClean="0"/>
              <a:t> del token de </a:t>
            </a:r>
            <a:r>
              <a:rPr lang="en-US" dirty="0" err="1" smtClean="0"/>
              <a:t>acceso</a:t>
            </a:r>
            <a:r>
              <a:rPr lang="en-US" dirty="0" smtClean="0"/>
              <a:t> y </a:t>
            </a:r>
            <a:r>
              <a:rPr lang="en-US" dirty="0" err="1" smtClean="0"/>
              <a:t>envío</a:t>
            </a:r>
            <a:r>
              <a:rPr lang="en-US" dirty="0" smtClean="0"/>
              <a:t> de </a:t>
            </a:r>
            <a:r>
              <a:rPr lang="en-US" dirty="0" err="1" smtClean="0"/>
              <a:t>los</a:t>
            </a:r>
            <a:r>
              <a:rPr lang="en-US" dirty="0" smtClean="0"/>
              <a:t> </a:t>
            </a:r>
            <a:r>
              <a:rPr lang="en-US" dirty="0" err="1" smtClean="0"/>
              <a:t>datos</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14" name="13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5" name="14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16" name="15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17" name="16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21" name="20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2" name="21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23" name="22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25" name="24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27" name="26 Flecha derecha"/>
          <p:cNvSpPr/>
          <p:nvPr/>
        </p:nvSpPr>
        <p:spPr bwMode="auto">
          <a:xfrm rot="1800000">
            <a:off x="5827982" y="2244952"/>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8" name="27 Elipse"/>
          <p:cNvSpPr/>
          <p:nvPr/>
        </p:nvSpPr>
        <p:spPr bwMode="auto">
          <a:xfrm>
            <a:off x="7032370" y="24307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29" name="28 Flecha derecha"/>
          <p:cNvSpPr/>
          <p:nvPr/>
        </p:nvSpPr>
        <p:spPr bwMode="auto">
          <a:xfrm rot="12600000">
            <a:off x="6064624" y="1870515"/>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0" name="29 Elipse"/>
          <p:cNvSpPr/>
          <p:nvPr/>
        </p:nvSpPr>
        <p:spPr bwMode="auto">
          <a:xfrm>
            <a:off x="6515558" y="1545377"/>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7</a:t>
            </a:r>
          </a:p>
        </p:txBody>
      </p:sp>
      <p:sp>
        <p:nvSpPr>
          <p:cNvPr id="31" name="30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2" name="31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8</a:t>
            </a:r>
          </a:p>
        </p:txBody>
      </p:sp>
      <p:sp>
        <p:nvSpPr>
          <p:cNvPr id="33" name="32 Flecha derecha"/>
          <p:cNvSpPr/>
          <p:nvPr/>
        </p:nvSpPr>
        <p:spPr bwMode="auto">
          <a:xfrm rot="16200000">
            <a:off x="4561156" y="3435280"/>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4" name="33 Elipse"/>
          <p:cNvSpPr/>
          <p:nvPr/>
        </p:nvSpPr>
        <p:spPr bwMode="auto">
          <a:xfrm>
            <a:off x="4892698"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9</a:t>
            </a:r>
          </a:p>
        </p:txBody>
      </p:sp>
    </p:spTree>
    <p:extLst>
      <p:ext uri="{BB962C8B-B14F-4D97-AF65-F5344CB8AC3E}">
        <p14:creationId xmlns:p14="http://schemas.microsoft.com/office/powerpoint/2010/main" val="28534020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26 Flecha derecha"/>
          <p:cNvSpPr/>
          <p:nvPr/>
        </p:nvSpPr>
        <p:spPr bwMode="auto">
          <a:xfrm rot="9000000">
            <a:off x="2382175" y="2120224"/>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pic>
        <p:nvPicPr>
          <p:cNvPr id="1026" name="Picture 2" descr="N:\David\Eventos\Sharepoint Saturday\Iconos\Clou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a:t>Devolución</a:t>
            </a:r>
            <a:r>
              <a:rPr lang="en-US" dirty="0"/>
              <a:t> de la </a:t>
            </a:r>
            <a:r>
              <a:rPr lang="en-US" dirty="0" err="1"/>
              <a:t>solicitud</a:t>
            </a:r>
            <a:r>
              <a:rPr lang="en-US" dirty="0"/>
              <a:t> al </a:t>
            </a:r>
            <a:r>
              <a:rPr lang="en-US" dirty="0" err="1"/>
              <a:t>cliente</a:t>
            </a:r>
            <a:endParaRPr lang="en-US" dirty="0"/>
          </a:p>
        </p:txBody>
      </p:sp>
      <p:pic>
        <p:nvPicPr>
          <p:cNvPr id="1027" name="Picture 3" descr="N:\David\Eventos\Sharepoint Saturday\Iconos\Client application.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3" name="2 Flecha derecha"/>
          <p:cNvSpPr/>
          <p:nvPr/>
        </p:nvSpPr>
        <p:spPr bwMode="auto">
          <a:xfrm rot="16200000">
            <a:off x="4561156" y="3435280"/>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6" name="5 Elipse"/>
          <p:cNvSpPr/>
          <p:nvPr/>
        </p:nvSpPr>
        <p:spPr bwMode="auto">
          <a:xfrm>
            <a:off x="2835193" y="2320500"/>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b="1" dirty="0" smtClean="0">
                <a:gradFill>
                  <a:gsLst>
                    <a:gs pos="0">
                      <a:srgbClr val="FFFFFF"/>
                    </a:gs>
                    <a:gs pos="100000">
                      <a:srgbClr val="FFFFFF"/>
                    </a:gs>
                  </a:gsLst>
                  <a:lin ang="5400000" scaled="0"/>
                </a:gradFill>
                <a:ea typeface="Segoe UI" pitchFamily="34" charset="0"/>
                <a:cs typeface="Segoe UI" pitchFamily="34" charset="0"/>
              </a:rPr>
              <a:t>10</a:t>
            </a:r>
          </a:p>
        </p:txBody>
      </p:sp>
      <p:sp>
        <p:nvSpPr>
          <p:cNvPr id="22" name="21 Flecha derecha"/>
          <p:cNvSpPr/>
          <p:nvPr/>
        </p:nvSpPr>
        <p:spPr bwMode="auto">
          <a:xfrm rot="1800000">
            <a:off x="2280297" y="5201933"/>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3" name="22 Flecha derecha"/>
          <p:cNvSpPr/>
          <p:nvPr/>
        </p:nvSpPr>
        <p:spPr bwMode="auto">
          <a:xfrm rot="19800000">
            <a:off x="6500472" y="5370756"/>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4" name="23 Flecha derecha"/>
          <p:cNvSpPr/>
          <p:nvPr/>
        </p:nvSpPr>
        <p:spPr bwMode="auto">
          <a:xfrm rot="12600000">
            <a:off x="2499201" y="485204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5" name="24 Flecha derecha"/>
          <p:cNvSpPr/>
          <p:nvPr/>
        </p:nvSpPr>
        <p:spPr bwMode="auto">
          <a:xfrm rot="9000000">
            <a:off x="6358778" y="5003556"/>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6" name="25 Flecha derecha"/>
          <p:cNvSpPr/>
          <p:nvPr/>
        </p:nvSpPr>
        <p:spPr bwMode="auto">
          <a:xfrm rot="19800000">
            <a:off x="2614635" y="2555761"/>
            <a:ext cx="2422547"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8" name="27 Flecha derecha"/>
          <p:cNvSpPr/>
          <p:nvPr/>
        </p:nvSpPr>
        <p:spPr bwMode="auto">
          <a:xfrm rot="1800000">
            <a:off x="5827982" y="2244952"/>
            <a:ext cx="2212293"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29" name="28 Flecha derecha"/>
          <p:cNvSpPr/>
          <p:nvPr/>
        </p:nvSpPr>
        <p:spPr bwMode="auto">
          <a:xfrm rot="12600000">
            <a:off x="6064624" y="1870515"/>
            <a:ext cx="2116184"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0" name="29 Flecha derecha"/>
          <p:cNvSpPr/>
          <p:nvPr/>
        </p:nvSpPr>
        <p:spPr bwMode="auto">
          <a:xfrm rot="5400000">
            <a:off x="5074286" y="3466356"/>
            <a:ext cx="1168588" cy="360730"/>
          </a:xfrm>
          <a:prstGeom prs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31" name="30 Elipse"/>
          <p:cNvSpPr/>
          <p:nvPr/>
        </p:nvSpPr>
        <p:spPr bwMode="auto">
          <a:xfrm>
            <a:off x="4892698"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9</a:t>
            </a:r>
          </a:p>
        </p:txBody>
      </p:sp>
      <p:sp>
        <p:nvSpPr>
          <p:cNvPr id="32" name="31 Elipse"/>
          <p:cNvSpPr/>
          <p:nvPr/>
        </p:nvSpPr>
        <p:spPr bwMode="auto">
          <a:xfrm>
            <a:off x="5415312" y="3393969"/>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8</a:t>
            </a:r>
          </a:p>
        </p:txBody>
      </p:sp>
      <p:sp>
        <p:nvSpPr>
          <p:cNvPr id="33" name="32 Elipse"/>
          <p:cNvSpPr/>
          <p:nvPr/>
        </p:nvSpPr>
        <p:spPr bwMode="auto">
          <a:xfrm>
            <a:off x="6515558" y="1545377"/>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7</a:t>
            </a:r>
          </a:p>
        </p:txBody>
      </p:sp>
      <p:sp>
        <p:nvSpPr>
          <p:cNvPr id="34" name="33 Elipse"/>
          <p:cNvSpPr/>
          <p:nvPr/>
        </p:nvSpPr>
        <p:spPr bwMode="auto">
          <a:xfrm>
            <a:off x="7032370" y="24307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35" name="34 Elipse"/>
          <p:cNvSpPr/>
          <p:nvPr/>
        </p:nvSpPr>
        <p:spPr bwMode="auto">
          <a:xfrm>
            <a:off x="3997946" y="2230624"/>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36" name="35 Elipse"/>
          <p:cNvSpPr/>
          <p:nvPr/>
        </p:nvSpPr>
        <p:spPr bwMode="auto">
          <a:xfrm>
            <a:off x="3087945" y="4526903"/>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37" name="36 Elipse"/>
          <p:cNvSpPr/>
          <p:nvPr/>
        </p:nvSpPr>
        <p:spPr bwMode="auto">
          <a:xfrm>
            <a:off x="6869964" y="5129546"/>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38" name="37 Elipse"/>
          <p:cNvSpPr/>
          <p:nvPr/>
        </p:nvSpPr>
        <p:spPr bwMode="auto">
          <a:xfrm>
            <a:off x="7729510" y="5057615"/>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39" name="38 Elipse"/>
          <p:cNvSpPr/>
          <p:nvPr/>
        </p:nvSpPr>
        <p:spPr bwMode="auto">
          <a:xfrm>
            <a:off x="3593448" y="5386028"/>
            <a:ext cx="505503" cy="505503"/>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b="1" dirty="0" smtClean="0">
                <a:gradFill>
                  <a:gsLst>
                    <a:gs pos="0">
                      <a:srgbClr val="FFFFFF"/>
                    </a:gs>
                    <a:gs pos="100000">
                      <a:srgbClr val="FFFFFF"/>
                    </a:gs>
                  </a:gsLst>
                  <a:lin ang="5400000" scaled="0"/>
                </a:gradFill>
                <a:ea typeface="Segoe UI" pitchFamily="34" charset="0"/>
                <a:cs typeface="Segoe UI" pitchFamily="34" charset="0"/>
              </a:rPr>
              <a:t>1</a:t>
            </a:r>
          </a:p>
        </p:txBody>
      </p:sp>
    </p:spTree>
    <p:extLst>
      <p:ext uri="{BB962C8B-B14F-4D97-AF65-F5344CB8AC3E}">
        <p14:creationId xmlns:p14="http://schemas.microsoft.com/office/powerpoint/2010/main" val="3203888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David\Eventos\Sharepoint Saturday\Iconos\Clou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33766" y="557048"/>
            <a:ext cx="5834177" cy="583417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en-US" dirty="0" err="1" smtClean="0"/>
              <a:t>Uso</a:t>
            </a:r>
            <a:r>
              <a:rPr lang="en-US" dirty="0" smtClean="0"/>
              <a:t> del Token para </a:t>
            </a:r>
            <a:r>
              <a:rPr lang="en-US" dirty="0" err="1" smtClean="0"/>
              <a:t>acceder</a:t>
            </a:r>
            <a:r>
              <a:rPr lang="en-US" dirty="0" smtClean="0"/>
              <a:t> a </a:t>
            </a:r>
            <a:r>
              <a:rPr lang="en-US" dirty="0" err="1" smtClean="0"/>
              <a:t>los</a:t>
            </a:r>
            <a:r>
              <a:rPr lang="en-US" dirty="0" smtClean="0"/>
              <a:t> </a:t>
            </a:r>
            <a:r>
              <a:rPr lang="en-US" dirty="0" err="1" smtClean="0"/>
              <a:t>recursos</a:t>
            </a:r>
            <a:endParaRPr lang="en-US" dirty="0"/>
          </a:p>
        </p:txBody>
      </p:sp>
      <p:pic>
        <p:nvPicPr>
          <p:cNvPr id="1027" name="Picture 3" descr="N:\David\Eventos\Sharepoint Saturday\Iconos\Client application.png"/>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6732"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David\Eventos\Sharepoint Saturday\Iconos\Application server.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0562" y="10742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N:\David\Eventos\Sharepoint Saturday\Iconos\Server (generic).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15312" y="4406559"/>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David\Eventos\Sharepoint Saturday\Iconos\Sharepoi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4508" y="5425509"/>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David\Eventos\Sharepoint Saturday\Iconos\Server (generic).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06620" y="271564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David\Eventos\Sharepoint Saturday\Iconos\azure-active-directory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0163" y="3734595"/>
            <a:ext cx="781050"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1002166" y="4330979"/>
            <a:ext cx="1569132"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Cliente</a:t>
            </a:r>
          </a:p>
        </p:txBody>
      </p:sp>
      <p:sp>
        <p:nvSpPr>
          <p:cNvPr id="18" name="17 CuadroTexto"/>
          <p:cNvSpPr txBox="1"/>
          <p:nvPr/>
        </p:nvSpPr>
        <p:spPr>
          <a:xfrm>
            <a:off x="4630746" y="6436116"/>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Sharepoint</a:t>
            </a:r>
            <a:endParaRPr lang="es-ES" sz="2400" spc="-70" dirty="0" smtClean="0">
              <a:gradFill>
                <a:gsLst>
                  <a:gs pos="2917">
                    <a:schemeClr val="bg2"/>
                  </a:gs>
                  <a:gs pos="95000">
                    <a:schemeClr val="bg2"/>
                  </a:gs>
                </a:gsLst>
                <a:lin ang="5400000" scaled="0"/>
              </a:gradFill>
            </a:endParaRPr>
          </a:p>
        </p:txBody>
      </p:sp>
      <p:sp>
        <p:nvSpPr>
          <p:cNvPr id="19" name="18 CuadroTexto"/>
          <p:cNvSpPr txBox="1"/>
          <p:nvPr/>
        </p:nvSpPr>
        <p:spPr>
          <a:xfrm>
            <a:off x="9086623" y="2933928"/>
            <a:ext cx="1569132"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Azure</a:t>
            </a:r>
            <a:r>
              <a:rPr lang="es-ES" sz="2400" spc="-70" dirty="0" smtClean="0">
                <a:gradFill>
                  <a:gsLst>
                    <a:gs pos="2917">
                      <a:schemeClr val="bg2"/>
                    </a:gs>
                    <a:gs pos="95000">
                      <a:schemeClr val="bg2"/>
                    </a:gs>
                  </a:gsLst>
                  <a:lin ang="5400000" scaled="0"/>
                </a:gradFill>
              </a:rPr>
              <a:t> ACS</a:t>
            </a:r>
          </a:p>
        </p:txBody>
      </p:sp>
      <p:sp>
        <p:nvSpPr>
          <p:cNvPr id="20" name="19 CuadroTexto"/>
          <p:cNvSpPr txBox="1"/>
          <p:nvPr/>
        </p:nvSpPr>
        <p:spPr>
          <a:xfrm>
            <a:off x="5885996" y="1074288"/>
            <a:ext cx="2473440" cy="369332"/>
          </a:xfrm>
          <a:prstGeom prst="rect">
            <a:avLst/>
          </a:prstGeom>
          <a:noFill/>
        </p:spPr>
        <p:txBody>
          <a:bodyPr wrap="square" lIns="0" tIns="0" rIns="0" bIns="0" rtlCol="0">
            <a:spAutoFit/>
          </a:bodyPr>
          <a:lstStyle/>
          <a:p>
            <a:pPr algn="ctr"/>
            <a:r>
              <a:rPr lang="es-ES" sz="2400" spc="-70" dirty="0" smtClean="0">
                <a:gradFill>
                  <a:gsLst>
                    <a:gs pos="2917">
                      <a:schemeClr val="bg2"/>
                    </a:gs>
                    <a:gs pos="95000">
                      <a:schemeClr val="bg2"/>
                    </a:gs>
                  </a:gsLst>
                  <a:lin ang="5400000" scaled="0"/>
                </a:gradFill>
              </a:rPr>
              <a:t>Complemento</a:t>
            </a:r>
          </a:p>
        </p:txBody>
      </p:sp>
      <p:sp>
        <p:nvSpPr>
          <p:cNvPr id="30" name="29 Flecha izquierda y derecha"/>
          <p:cNvSpPr/>
          <p:nvPr/>
        </p:nvSpPr>
        <p:spPr bwMode="auto">
          <a:xfrm rot="5400000">
            <a:off x="4831018" y="3435280"/>
            <a:ext cx="1168588" cy="360730"/>
          </a:xfrm>
          <a:prstGeom prst="lef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40" name="39 Flecha izquierda y derecha"/>
          <p:cNvSpPr/>
          <p:nvPr/>
        </p:nvSpPr>
        <p:spPr bwMode="auto">
          <a:xfrm rot="19800000">
            <a:off x="2452505" y="2021402"/>
            <a:ext cx="2299856" cy="360730"/>
          </a:xfrm>
          <a:prstGeom prst="leftRightArrow">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Segoe UI" pitchFamily="34" charset="0"/>
              <a:cs typeface="Segoe UI" pitchFamily="34" charset="0"/>
            </a:endParaRPr>
          </a:p>
        </p:txBody>
      </p:sp>
      <p:sp>
        <p:nvSpPr>
          <p:cNvPr id="4" name="3 Rectángulo redondeado"/>
          <p:cNvSpPr/>
          <p:nvPr/>
        </p:nvSpPr>
        <p:spPr bwMode="auto">
          <a:xfrm>
            <a:off x="5718637" y="3279453"/>
            <a:ext cx="1596563" cy="650984"/>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b="1" dirty="0" smtClean="0">
                <a:gradFill>
                  <a:gsLst>
                    <a:gs pos="0">
                      <a:srgbClr val="FFFFFF"/>
                    </a:gs>
                    <a:gs pos="100000">
                      <a:srgbClr val="FFFFFF"/>
                    </a:gs>
                  </a:gsLst>
                  <a:lin ang="5400000" scaled="0"/>
                </a:gradFill>
                <a:ea typeface="Segoe UI" pitchFamily="34" charset="0"/>
                <a:cs typeface="Segoe UI" pitchFamily="34" charset="0"/>
              </a:rPr>
              <a:t>CSOM - REST</a:t>
            </a:r>
          </a:p>
        </p:txBody>
      </p:sp>
    </p:spTree>
    <p:extLst>
      <p:ext uri="{BB962C8B-B14F-4D97-AF65-F5344CB8AC3E}">
        <p14:creationId xmlns:p14="http://schemas.microsoft.com/office/powerpoint/2010/main" val="37339914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8786" b="-10373"/>
          <a:stretch/>
        </p:blipFill>
        <p:spPr/>
      </p:pic>
      <p:sp>
        <p:nvSpPr>
          <p:cNvPr id="3" name="Marcador de texto 2"/>
          <p:cNvSpPr>
            <a:spLocks noGrp="1"/>
          </p:cNvSpPr>
          <p:nvPr>
            <p:ph type="body" idx="1"/>
          </p:nvPr>
        </p:nvSpPr>
        <p:spPr/>
        <p:txBody>
          <a:bodyPr/>
          <a:lstStyle/>
          <a:p>
            <a:r>
              <a:rPr lang="en-US" sz="5400" b="1" dirty="0" smtClean="0"/>
              <a:t>Demo</a:t>
            </a:r>
            <a:endParaRPr lang="en-US" sz="5400" b="1" dirty="0"/>
          </a:p>
        </p:txBody>
      </p:sp>
      <p:sp>
        <p:nvSpPr>
          <p:cNvPr id="4" name="Marcador de contenido 3"/>
          <p:cNvSpPr>
            <a:spLocks noGrp="1"/>
          </p:cNvSpPr>
          <p:nvPr>
            <p:ph sz="quarter" idx="13"/>
          </p:nvPr>
        </p:nvSpPr>
        <p:spPr/>
        <p:txBody>
          <a:bodyPr/>
          <a:lstStyle/>
          <a:p>
            <a:r>
              <a:rPr lang="en-US" sz="2000" dirty="0" err="1" smtClean="0"/>
              <a:t>Flujo</a:t>
            </a:r>
            <a:r>
              <a:rPr lang="en-US" sz="2000" dirty="0" smtClean="0"/>
              <a:t> 2: </a:t>
            </a:r>
            <a:r>
              <a:rPr lang="en-US" sz="2000" dirty="0" err="1" smtClean="0"/>
              <a:t>Complemento</a:t>
            </a:r>
            <a:r>
              <a:rPr lang="en-US" sz="2000" dirty="0" smtClean="0"/>
              <a:t> </a:t>
            </a:r>
            <a:r>
              <a:rPr lang="en-US" sz="2000" dirty="0" err="1" smtClean="0"/>
              <a:t>registrado</a:t>
            </a:r>
            <a:r>
              <a:rPr lang="en-US" sz="2000" dirty="0" smtClean="0"/>
              <a:t> </a:t>
            </a:r>
            <a:r>
              <a:rPr lang="en-US" sz="2000" dirty="0" err="1" smtClean="0"/>
              <a:t>en</a:t>
            </a:r>
            <a:r>
              <a:rPr lang="en-US" sz="2000" dirty="0" smtClean="0"/>
              <a:t> </a:t>
            </a:r>
            <a:r>
              <a:rPr lang="en-US" sz="2000" dirty="0" err="1" smtClean="0"/>
              <a:t>Sharepoint</a:t>
            </a:r>
            <a:endParaRPr lang="en-US" sz="2000" dirty="0"/>
          </a:p>
        </p:txBody>
      </p:sp>
    </p:spTree>
    <p:extLst>
      <p:ext uri="{BB962C8B-B14F-4D97-AF65-F5344CB8AC3E}">
        <p14:creationId xmlns:p14="http://schemas.microsoft.com/office/powerpoint/2010/main" val="27022338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pic>
        <p:nvPicPr>
          <p:cNvPr id="4" name="Imagen 3"/>
          <p:cNvPicPr>
            <a:picLocks noChangeAspect="1"/>
          </p:cNvPicPr>
          <p:nvPr/>
        </p:nvPicPr>
        <p:blipFill rotWithShape="1">
          <a:blip r:embed="rId2"/>
          <a:srcRect b="30565"/>
          <a:stretch/>
        </p:blipFill>
        <p:spPr>
          <a:xfrm>
            <a:off x="132868" y="3886201"/>
            <a:ext cx="5869027" cy="2710071"/>
          </a:xfrm>
          <a:prstGeom prst="rect">
            <a:avLst/>
          </a:prstGeom>
        </p:spPr>
      </p:pic>
      <p:grpSp>
        <p:nvGrpSpPr>
          <p:cNvPr id="14" name="Grupo 13"/>
          <p:cNvGrpSpPr/>
          <p:nvPr/>
        </p:nvGrpSpPr>
        <p:grpSpPr>
          <a:xfrm>
            <a:off x="6109670" y="1027043"/>
            <a:ext cx="5639205" cy="5830956"/>
            <a:chOff x="4582251" y="685800"/>
            <a:chExt cx="4311109" cy="4457700"/>
          </a:xfrm>
        </p:grpSpPr>
        <p:pic>
          <p:nvPicPr>
            <p:cNvPr id="5" name="Imagen 4"/>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0" name="Conector recto 9"/>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Marcador de texto 1"/>
          <p:cNvSpPr>
            <a:spLocks noGrp="1"/>
          </p:cNvSpPr>
          <p:nvPr>
            <p:ph type="body" sz="quarter" idx="10"/>
          </p:nvPr>
        </p:nvSpPr>
        <p:spPr>
          <a:xfrm>
            <a:off x="519249" y="976500"/>
            <a:ext cx="4947273" cy="3423221"/>
          </a:xfrm>
        </p:spPr>
        <p:txBody>
          <a:bodyPr/>
          <a:lstStyle/>
          <a:p>
            <a:r>
              <a:rPr lang="en-US" sz="2400" dirty="0"/>
              <a:t>Please, fill your </a:t>
            </a:r>
            <a:r>
              <a:rPr lang="en-US" sz="2400" b="1" dirty="0"/>
              <a:t>SPS Madrid passport </a:t>
            </a:r>
            <a:r>
              <a:rPr lang="en-US" sz="2400" dirty="0"/>
              <a:t>if you want to participate.</a:t>
            </a:r>
          </a:p>
          <a:p>
            <a:r>
              <a:rPr lang="en-US" sz="2400" dirty="0"/>
              <a:t>You must get signature from sponsors and complete the poll.</a:t>
            </a:r>
          </a:p>
          <a:p>
            <a:r>
              <a:rPr lang="en-US" sz="2400" dirty="0"/>
              <a:t>Give us the passport at 6:00 PM in the Auditorium room.</a:t>
            </a:r>
          </a:p>
          <a:p>
            <a:r>
              <a:rPr lang="en-US" sz="2400" dirty="0"/>
              <a:t>You can win one Sphero BB-8 or a mini drone:</a:t>
            </a:r>
          </a:p>
        </p:txBody>
      </p:sp>
    </p:spTree>
    <p:extLst>
      <p:ext uri="{BB962C8B-B14F-4D97-AF65-F5344CB8AC3E}">
        <p14:creationId xmlns:p14="http://schemas.microsoft.com/office/powerpoint/2010/main" val="2240463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endParaRPr lang="nl-BE"/>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70" y="-158225"/>
            <a:ext cx="12764539" cy="7174450"/>
          </a:xfrm>
          <a:prstGeom prst="rect">
            <a:avLst/>
          </a:prstGeom>
        </p:spPr>
      </p:pic>
    </p:spTree>
    <p:extLst>
      <p:ext uri="{BB962C8B-B14F-4D97-AF65-F5344CB8AC3E}">
        <p14:creationId xmlns:p14="http://schemas.microsoft.com/office/powerpoint/2010/main" val="1219636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Tokens</a:t>
            </a:r>
            <a:endParaRPr lang="en-US" dirty="0"/>
          </a:p>
        </p:txBody>
      </p:sp>
      <p:sp>
        <p:nvSpPr>
          <p:cNvPr id="5" name="Marcador de texto 2"/>
          <p:cNvSpPr>
            <a:spLocks noGrp="1"/>
          </p:cNvSpPr>
          <p:nvPr>
            <p:ph type="body" sz="quarter" idx="10"/>
          </p:nvPr>
        </p:nvSpPr>
        <p:spPr/>
        <p:txBody>
          <a:bodyPr/>
          <a:lstStyle/>
          <a:p>
            <a:pPr>
              <a:lnSpc>
                <a:spcPct val="150000"/>
              </a:lnSpc>
            </a:pPr>
            <a:r>
              <a:rPr lang="en-US" dirty="0" err="1" smtClean="0"/>
              <a:t>Códigos</a:t>
            </a:r>
            <a:r>
              <a:rPr lang="en-US" dirty="0" smtClean="0"/>
              <a:t> de </a:t>
            </a:r>
            <a:r>
              <a:rPr lang="en-US" dirty="0" err="1" smtClean="0"/>
              <a:t>autorización</a:t>
            </a:r>
            <a:endParaRPr lang="en-US" dirty="0" smtClean="0"/>
          </a:p>
          <a:p>
            <a:pPr>
              <a:lnSpc>
                <a:spcPct val="150000"/>
              </a:lnSpc>
            </a:pPr>
            <a:r>
              <a:rPr lang="en-US" dirty="0" smtClean="0"/>
              <a:t>Token de </a:t>
            </a:r>
            <a:r>
              <a:rPr lang="en-US" dirty="0" err="1" smtClean="0"/>
              <a:t>acceso</a:t>
            </a:r>
            <a:endParaRPr lang="en-US" dirty="0" smtClean="0"/>
          </a:p>
          <a:p>
            <a:pPr>
              <a:lnSpc>
                <a:spcPct val="150000"/>
              </a:lnSpc>
            </a:pPr>
            <a:r>
              <a:rPr lang="en-US" dirty="0" smtClean="0"/>
              <a:t>Token de </a:t>
            </a:r>
            <a:r>
              <a:rPr lang="en-US" dirty="0" err="1" smtClean="0"/>
              <a:t>refresco</a:t>
            </a:r>
            <a:r>
              <a:rPr lang="en-US" dirty="0" smtClean="0"/>
              <a:t>.</a:t>
            </a:r>
          </a:p>
          <a:p>
            <a:pPr>
              <a:lnSpc>
                <a:spcPct val="150000"/>
              </a:lnSpc>
            </a:pPr>
            <a:r>
              <a:rPr lang="en-US" dirty="0" smtClean="0"/>
              <a:t>JWT (</a:t>
            </a:r>
            <a:r>
              <a:rPr lang="en-US" dirty="0" err="1" smtClean="0"/>
              <a:t>Json</a:t>
            </a:r>
            <a:r>
              <a:rPr lang="en-US" dirty="0" smtClean="0"/>
              <a:t> Web Token).</a:t>
            </a:r>
          </a:p>
          <a:p>
            <a:pPr>
              <a:lnSpc>
                <a:spcPct val="150000"/>
              </a:lnSpc>
            </a:pPr>
            <a:r>
              <a:rPr lang="en-US" dirty="0" smtClean="0"/>
              <a:t>SWT (Simple Web Token).</a:t>
            </a:r>
          </a:p>
          <a:p>
            <a:pPr marL="0" indent="0">
              <a:lnSpc>
                <a:spcPct val="150000"/>
              </a:lnSpc>
              <a:buNone/>
            </a:pPr>
            <a:endParaRPr lang="en-US" dirty="0"/>
          </a:p>
        </p:txBody>
      </p:sp>
      <p:sp>
        <p:nvSpPr>
          <p:cNvPr id="4" name="Marcador de texto 2"/>
          <p:cNvSpPr txBox="1">
            <a:spLocks/>
          </p:cNvSpPr>
          <p:nvPr/>
        </p:nvSpPr>
        <p:spPr>
          <a:xfrm>
            <a:off x="5240594" y="1319982"/>
            <a:ext cx="6951406" cy="5067298"/>
          </a:xfrm>
          <a:prstGeom prst="rect">
            <a:avLst/>
          </a:prstGeom>
        </p:spPr>
        <p:txBody>
          <a:bodyPr vert="horz" lIns="0" tIns="0" rIns="0" bIns="0" rtlCol="0">
            <a:noAutofit/>
          </a:bodyPr>
          <a:lstStyle>
            <a:lvl1pPr marL="213179" marR="0" indent="-213179" algn="l" defTabSz="685955" rtl="0" eaLnBrk="1" fontAlgn="auto" latinLnBrk="0" hangingPunct="1">
              <a:lnSpc>
                <a:spcPct val="90000"/>
              </a:lnSpc>
              <a:spcBef>
                <a:spcPct val="20000"/>
              </a:spcBef>
              <a:spcAft>
                <a:spcPts val="0"/>
              </a:spcAft>
              <a:buClrTx/>
              <a:buSzPct val="80000"/>
              <a:buFont typeface="Wingdings" pitchFamily="2" charset="2"/>
              <a:buChar char=""/>
              <a:tabLst/>
              <a:defRPr sz="3001" kern="1200" spc="-53" baseline="0">
                <a:solidFill>
                  <a:srgbClr val="333333"/>
                </a:solidFill>
                <a:latin typeface="+mj-lt"/>
                <a:ea typeface="+mn-ea"/>
                <a:cs typeface="+mn-cs"/>
              </a:defRPr>
            </a:lvl1pPr>
            <a:lvl2pPr marL="388247"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56171" marR="0" indent="-167923"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3pPr>
            <a:lvl4pPr marL="685983"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815796" marR="0" indent="-129813"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s-ES" sz="2000" dirty="0" smtClean="0">
                <a:solidFill>
                  <a:srgbClr val="006400"/>
                </a:solidFill>
              </a:rPr>
              <a:t>{</a:t>
            </a:r>
          </a:p>
          <a:p>
            <a:pPr marL="0" indent="0">
              <a:buNone/>
            </a:pPr>
            <a:r>
              <a:rPr lang="es-ES" sz="2000" dirty="0" smtClean="0">
                <a:solidFill>
                  <a:srgbClr val="006400"/>
                </a:solidFill>
              </a:rPr>
              <a:t>    "</a:t>
            </a:r>
            <a:r>
              <a:rPr lang="es-ES" sz="2000" dirty="0" err="1" smtClean="0">
                <a:solidFill>
                  <a:srgbClr val="006400"/>
                </a:solidFill>
              </a:rPr>
              <a:t>token_type</a:t>
            </a:r>
            <a:r>
              <a:rPr lang="es-ES" sz="2000" dirty="0" smtClean="0">
                <a:solidFill>
                  <a:srgbClr val="006400"/>
                </a:solidFill>
              </a:rPr>
              <a:t>": "</a:t>
            </a:r>
            <a:r>
              <a:rPr lang="es-ES" sz="2000" dirty="0" err="1" smtClean="0">
                <a:solidFill>
                  <a:srgbClr val="006400"/>
                </a:solidFill>
              </a:rPr>
              <a:t>Bearer</a:t>
            </a:r>
            <a:r>
              <a:rPr lang="es-ES" sz="2000" dirty="0" smtClean="0">
                <a:solidFill>
                  <a:srgbClr val="006400"/>
                </a:solidFill>
              </a:rPr>
              <a:t>",</a:t>
            </a:r>
          </a:p>
          <a:p>
            <a:pPr marL="0" indent="0">
              <a:buNone/>
            </a:pPr>
            <a:r>
              <a:rPr lang="es-ES" sz="2000" dirty="0" smtClean="0">
                <a:solidFill>
                  <a:srgbClr val="006400"/>
                </a:solidFill>
              </a:rPr>
              <a:t>    "</a:t>
            </a:r>
            <a:r>
              <a:rPr lang="es-ES" sz="2000" dirty="0" err="1" smtClean="0">
                <a:solidFill>
                  <a:srgbClr val="006400"/>
                </a:solidFill>
              </a:rPr>
              <a:t>expires_in</a:t>
            </a:r>
            <a:r>
              <a:rPr lang="es-ES" sz="2000" dirty="0" smtClean="0">
                <a:solidFill>
                  <a:srgbClr val="006400"/>
                </a:solidFill>
              </a:rPr>
              <a:t>": "3599",</a:t>
            </a:r>
          </a:p>
          <a:p>
            <a:pPr marL="0" indent="0">
              <a:buNone/>
            </a:pPr>
            <a:r>
              <a:rPr lang="es-ES" sz="2000" dirty="0" smtClean="0">
                <a:solidFill>
                  <a:srgbClr val="006400"/>
                </a:solidFill>
              </a:rPr>
              <a:t>    "</a:t>
            </a:r>
            <a:r>
              <a:rPr lang="es-ES" sz="2000" dirty="0" err="1" smtClean="0">
                <a:solidFill>
                  <a:srgbClr val="006400"/>
                </a:solidFill>
              </a:rPr>
              <a:t>not_before</a:t>
            </a:r>
            <a:r>
              <a:rPr lang="es-ES" sz="2000" dirty="0" smtClean="0">
                <a:solidFill>
                  <a:srgbClr val="006400"/>
                </a:solidFill>
              </a:rPr>
              <a:t>": "1462127692",</a:t>
            </a:r>
          </a:p>
          <a:p>
            <a:pPr marL="0" indent="0">
              <a:buNone/>
            </a:pPr>
            <a:r>
              <a:rPr lang="es-ES" sz="2000" dirty="0" smtClean="0">
                <a:solidFill>
                  <a:srgbClr val="006400"/>
                </a:solidFill>
              </a:rPr>
              <a:t>    "</a:t>
            </a:r>
            <a:r>
              <a:rPr lang="es-ES" sz="2000" dirty="0" err="1" smtClean="0">
                <a:solidFill>
                  <a:srgbClr val="006400"/>
                </a:solidFill>
              </a:rPr>
              <a:t>expires_on</a:t>
            </a:r>
            <a:r>
              <a:rPr lang="es-ES" sz="2000" dirty="0" smtClean="0">
                <a:solidFill>
                  <a:srgbClr val="006400"/>
                </a:solidFill>
              </a:rPr>
              <a:t>": "1462131592",</a:t>
            </a:r>
          </a:p>
          <a:p>
            <a:pPr marL="0" indent="0">
              <a:buNone/>
            </a:pPr>
            <a:r>
              <a:rPr lang="es-ES" sz="2000" dirty="0" smtClean="0">
                <a:solidFill>
                  <a:srgbClr val="006400"/>
                </a:solidFill>
              </a:rPr>
              <a:t>    "</a:t>
            </a:r>
            <a:r>
              <a:rPr lang="es-ES" sz="2000" dirty="0" err="1" smtClean="0">
                <a:solidFill>
                  <a:srgbClr val="006400"/>
                </a:solidFill>
              </a:rPr>
              <a:t>resource</a:t>
            </a:r>
            <a:r>
              <a:rPr lang="es-ES" sz="2000" dirty="0" smtClean="0">
                <a:solidFill>
                  <a:srgbClr val="006400"/>
                </a:solidFill>
              </a:rPr>
              <a:t>": “https://graph.windows.net",</a:t>
            </a:r>
          </a:p>
          <a:p>
            <a:pPr marL="0" indent="0">
              <a:buNone/>
            </a:pPr>
            <a:r>
              <a:rPr lang="es-ES" sz="2000" dirty="0" smtClean="0">
                <a:solidFill>
                  <a:srgbClr val="006400"/>
                </a:solidFill>
              </a:rPr>
              <a:t>    "</a:t>
            </a:r>
            <a:r>
              <a:rPr lang="es-ES" sz="2000" dirty="0" err="1" smtClean="0">
                <a:solidFill>
                  <a:srgbClr val="006400"/>
                </a:solidFill>
              </a:rPr>
              <a:t>access_token</a:t>
            </a:r>
            <a:r>
              <a:rPr lang="es-ES" sz="2000" dirty="0" smtClean="0">
                <a:solidFill>
                  <a:srgbClr val="006400"/>
                </a:solidFill>
              </a:rPr>
              <a:t>": "eyJ0eXAiOiJKV1QiLCJhbG.......",</a:t>
            </a:r>
          </a:p>
          <a:p>
            <a:pPr marL="0" indent="0">
              <a:buNone/>
            </a:pPr>
            <a:r>
              <a:rPr lang="es-ES" sz="2000" dirty="0" smtClean="0">
                <a:solidFill>
                  <a:srgbClr val="006400"/>
                </a:solidFill>
              </a:rPr>
              <a:t>    "</a:t>
            </a:r>
            <a:r>
              <a:rPr lang="es-ES" sz="2000" dirty="0" err="1" smtClean="0">
                <a:solidFill>
                  <a:srgbClr val="006400"/>
                </a:solidFill>
              </a:rPr>
              <a:t>refresh_token</a:t>
            </a:r>
            <a:r>
              <a:rPr lang="es-ES" sz="2000" dirty="0" smtClean="0">
                <a:solidFill>
                  <a:srgbClr val="006400"/>
                </a:solidFill>
              </a:rPr>
              <a:t>": "IAAAADvKUKqo55hAGuy4yqvo0h......"</a:t>
            </a:r>
          </a:p>
          <a:p>
            <a:pPr marL="0" indent="0">
              <a:buNone/>
            </a:pPr>
            <a:r>
              <a:rPr lang="es-ES" sz="2000" dirty="0" smtClean="0">
                <a:solidFill>
                  <a:srgbClr val="006400"/>
                </a:solidFill>
              </a:rPr>
              <a:t>}</a:t>
            </a:r>
            <a:endParaRPr lang="en-US" sz="2000" dirty="0"/>
          </a:p>
        </p:txBody>
      </p:sp>
    </p:spTree>
    <p:extLst>
      <p:ext uri="{BB962C8B-B14F-4D97-AF65-F5344CB8AC3E}">
        <p14:creationId xmlns:p14="http://schemas.microsoft.com/office/powerpoint/2010/main" val="936903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Flujo de autenticación </a:t>
            </a:r>
            <a:r>
              <a:rPr lang="es-ES" dirty="0" err="1" smtClean="0"/>
              <a:t>Oauth</a:t>
            </a:r>
            <a:r>
              <a:rPr lang="es-ES" dirty="0" smtClean="0"/>
              <a:t> v1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819150"/>
            <a:ext cx="7848600" cy="5219700"/>
          </a:xfrm>
          <a:prstGeom prst="rect">
            <a:avLst/>
          </a:prstGeom>
        </p:spPr>
      </p:pic>
    </p:spTree>
    <p:extLst>
      <p:ext uri="{BB962C8B-B14F-4D97-AF65-F5344CB8AC3E}">
        <p14:creationId xmlns:p14="http://schemas.microsoft.com/office/powerpoint/2010/main" val="1855833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Oauth</a:t>
            </a:r>
            <a:r>
              <a:rPr lang="es-ES" dirty="0" smtClean="0"/>
              <a:t> v2</a:t>
            </a:r>
            <a:endParaRPr lang="en-US" dirty="0"/>
          </a:p>
        </p:txBody>
      </p:sp>
      <p:sp>
        <p:nvSpPr>
          <p:cNvPr id="5" name="Marcador de texto 2"/>
          <p:cNvSpPr>
            <a:spLocks noGrp="1"/>
          </p:cNvSpPr>
          <p:nvPr>
            <p:ph type="body" sz="quarter" idx="10"/>
          </p:nvPr>
        </p:nvSpPr>
        <p:spPr>
          <a:xfrm>
            <a:off x="519248" y="1447799"/>
            <a:ext cx="11151917" cy="4734792"/>
          </a:xfrm>
        </p:spPr>
        <p:txBody>
          <a:bodyPr/>
          <a:lstStyle/>
          <a:p>
            <a:pPr>
              <a:lnSpc>
                <a:spcPct val="150000"/>
              </a:lnSpc>
            </a:pPr>
            <a:r>
              <a:rPr lang="en-US" dirty="0" err="1" smtClean="0"/>
              <a:t>Más</a:t>
            </a:r>
            <a:r>
              <a:rPr lang="en-US" dirty="0" smtClean="0"/>
              <a:t> </a:t>
            </a:r>
            <a:r>
              <a:rPr lang="en-US" dirty="0" err="1" smtClean="0"/>
              <a:t>sencillo</a:t>
            </a:r>
            <a:r>
              <a:rPr lang="en-US" dirty="0" smtClean="0"/>
              <a:t> de </a:t>
            </a:r>
            <a:r>
              <a:rPr lang="en-US" dirty="0" err="1" smtClean="0"/>
              <a:t>manejar</a:t>
            </a:r>
            <a:r>
              <a:rPr lang="en-US" dirty="0" smtClean="0"/>
              <a:t>.</a:t>
            </a:r>
          </a:p>
          <a:p>
            <a:pPr>
              <a:lnSpc>
                <a:spcPct val="150000"/>
              </a:lnSpc>
            </a:pPr>
            <a:r>
              <a:rPr lang="en-US" dirty="0" err="1" smtClean="0"/>
              <a:t>Permite</a:t>
            </a:r>
            <a:r>
              <a:rPr lang="en-US" dirty="0" smtClean="0"/>
              <a:t> </a:t>
            </a:r>
            <a:r>
              <a:rPr lang="en-US" dirty="0" err="1" smtClean="0"/>
              <a:t>más</a:t>
            </a:r>
            <a:r>
              <a:rPr lang="en-US" dirty="0" smtClean="0"/>
              <a:t> </a:t>
            </a:r>
            <a:r>
              <a:rPr lang="en-US" dirty="0" err="1" smtClean="0"/>
              <a:t>flujos</a:t>
            </a:r>
            <a:r>
              <a:rPr lang="en-US" dirty="0" smtClean="0"/>
              <a:t> para </a:t>
            </a:r>
            <a:r>
              <a:rPr lang="en-US" dirty="0" err="1" smtClean="0"/>
              <a:t>distintos</a:t>
            </a:r>
            <a:r>
              <a:rPr lang="en-US" dirty="0" smtClean="0"/>
              <a:t> </a:t>
            </a:r>
            <a:r>
              <a:rPr lang="en-US" dirty="0" err="1" smtClean="0"/>
              <a:t>escenarios</a:t>
            </a:r>
            <a:r>
              <a:rPr lang="en-US" dirty="0" smtClean="0"/>
              <a:t>.</a:t>
            </a:r>
          </a:p>
          <a:p>
            <a:pPr>
              <a:lnSpc>
                <a:spcPct val="150000"/>
              </a:lnSpc>
            </a:pPr>
            <a:r>
              <a:rPr lang="en-US" dirty="0" smtClean="0"/>
              <a:t>No </a:t>
            </a:r>
            <a:r>
              <a:rPr lang="en-US" dirty="0" err="1" smtClean="0"/>
              <a:t>requiere</a:t>
            </a:r>
            <a:r>
              <a:rPr lang="en-US" dirty="0" smtClean="0"/>
              <a:t> </a:t>
            </a:r>
            <a:r>
              <a:rPr lang="en-US" dirty="0" err="1" smtClean="0"/>
              <a:t>criptografía</a:t>
            </a:r>
            <a:r>
              <a:rPr lang="en-US" dirty="0" smtClean="0"/>
              <a:t> </a:t>
            </a:r>
            <a:r>
              <a:rPr lang="en-US" dirty="0" err="1" smtClean="0"/>
              <a:t>en</a:t>
            </a:r>
            <a:r>
              <a:rPr lang="en-US" dirty="0" smtClean="0"/>
              <a:t> </a:t>
            </a:r>
            <a:r>
              <a:rPr lang="en-US" dirty="0" err="1" smtClean="0"/>
              <a:t>cliente</a:t>
            </a:r>
            <a:r>
              <a:rPr lang="en-US" dirty="0" smtClean="0"/>
              <a:t> (</a:t>
            </a:r>
            <a:r>
              <a:rPr lang="en-US" dirty="0" err="1" smtClean="0"/>
              <a:t>usar</a:t>
            </a:r>
            <a:r>
              <a:rPr lang="en-US" dirty="0" smtClean="0"/>
              <a:t> https).</a:t>
            </a:r>
          </a:p>
          <a:p>
            <a:pPr>
              <a:lnSpc>
                <a:spcPct val="150000"/>
              </a:lnSpc>
            </a:pPr>
            <a:r>
              <a:rPr lang="en-US" dirty="0" smtClean="0"/>
              <a:t>Los tokens son de “</a:t>
            </a:r>
            <a:r>
              <a:rPr lang="en-US" dirty="0" err="1" smtClean="0"/>
              <a:t>corta</a:t>
            </a:r>
            <a:r>
              <a:rPr lang="en-US" dirty="0" smtClean="0"/>
              <a:t> </a:t>
            </a:r>
            <a:r>
              <a:rPr lang="en-US" dirty="0" err="1" smtClean="0"/>
              <a:t>duración</a:t>
            </a:r>
            <a:r>
              <a:rPr lang="en-US" dirty="0" smtClean="0"/>
              <a:t>”.</a:t>
            </a:r>
          </a:p>
          <a:p>
            <a:pPr>
              <a:lnSpc>
                <a:spcPct val="150000"/>
              </a:lnSpc>
            </a:pPr>
            <a:r>
              <a:rPr lang="en-US" dirty="0" err="1" smtClean="0"/>
              <a:t>Implementa</a:t>
            </a:r>
            <a:r>
              <a:rPr lang="en-US" dirty="0" smtClean="0"/>
              <a:t> </a:t>
            </a:r>
            <a:r>
              <a:rPr lang="en-US" dirty="0" err="1" smtClean="0"/>
              <a:t>los</a:t>
            </a:r>
            <a:r>
              <a:rPr lang="en-US" dirty="0" smtClean="0"/>
              <a:t> tokens de </a:t>
            </a:r>
            <a:r>
              <a:rPr lang="en-US" dirty="0" err="1" smtClean="0"/>
              <a:t>actualización</a:t>
            </a:r>
            <a:r>
              <a:rPr lang="en-US" dirty="0" smtClean="0"/>
              <a:t>.</a:t>
            </a:r>
          </a:p>
          <a:p>
            <a:pPr marL="0" indent="0">
              <a:lnSpc>
                <a:spcPct val="150000"/>
              </a:lnSpc>
              <a:buNone/>
            </a:pPr>
            <a:endParaRPr lang="en-US" dirty="0"/>
          </a:p>
        </p:txBody>
      </p:sp>
    </p:spTree>
    <p:extLst>
      <p:ext uri="{BB962C8B-B14F-4D97-AF65-F5344CB8AC3E}">
        <p14:creationId xmlns:p14="http://schemas.microsoft.com/office/powerpoint/2010/main" val="24328214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Flujos de autenticación </a:t>
            </a:r>
            <a:r>
              <a:rPr lang="es-ES" dirty="0" err="1" smtClean="0"/>
              <a:t>Oauth</a:t>
            </a:r>
            <a:r>
              <a:rPr lang="es-ES" dirty="0" smtClean="0"/>
              <a:t> v2</a:t>
            </a:r>
            <a:endParaRPr lang="en-US" dirty="0"/>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117" y="2006347"/>
            <a:ext cx="5453933" cy="3600000"/>
          </a:xfrm>
          <a:prstGeom prst="rect">
            <a:avLst/>
          </a:prstGeom>
          <a:ln>
            <a:solidFill>
              <a:srgbClr val="00B0F0"/>
            </a:solidFill>
          </a:ln>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983" y="2006347"/>
            <a:ext cx="5083720" cy="3600000"/>
          </a:xfrm>
          <a:prstGeom prst="rect">
            <a:avLst/>
          </a:prstGeom>
          <a:ln>
            <a:solidFill>
              <a:srgbClr val="00B0F0"/>
            </a:solidFill>
          </a:ln>
        </p:spPr>
      </p:pic>
      <p:sp>
        <p:nvSpPr>
          <p:cNvPr id="6" name="5 CuadroTexto"/>
          <p:cNvSpPr txBox="1"/>
          <p:nvPr/>
        </p:nvSpPr>
        <p:spPr>
          <a:xfrm>
            <a:off x="1091381" y="1331251"/>
            <a:ext cx="3962400"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WebApp</a:t>
            </a:r>
            <a:endParaRPr lang="es-ES" sz="2400" spc="-70" dirty="0" smtClean="0">
              <a:gradFill>
                <a:gsLst>
                  <a:gs pos="2917">
                    <a:schemeClr val="bg2"/>
                  </a:gs>
                  <a:gs pos="95000">
                    <a:schemeClr val="bg2"/>
                  </a:gs>
                </a:gsLst>
                <a:lin ang="5400000" scaled="0"/>
              </a:gradFill>
            </a:endParaRPr>
          </a:p>
        </p:txBody>
      </p:sp>
      <p:sp>
        <p:nvSpPr>
          <p:cNvPr id="7" name="6 CuadroTexto"/>
          <p:cNvSpPr txBox="1"/>
          <p:nvPr/>
        </p:nvSpPr>
        <p:spPr>
          <a:xfrm>
            <a:off x="7330643" y="1331251"/>
            <a:ext cx="3962400" cy="369332"/>
          </a:xfrm>
          <a:prstGeom prst="rect">
            <a:avLst/>
          </a:prstGeom>
          <a:noFill/>
        </p:spPr>
        <p:txBody>
          <a:bodyPr wrap="square" lIns="0" tIns="0" rIns="0" bIns="0" rtlCol="0">
            <a:spAutoFit/>
          </a:bodyPr>
          <a:lstStyle/>
          <a:p>
            <a:pPr algn="ctr"/>
            <a:r>
              <a:rPr lang="es-ES" sz="2400" spc="-70" dirty="0" err="1" smtClean="0">
                <a:gradFill>
                  <a:gsLst>
                    <a:gs pos="2917">
                      <a:schemeClr val="bg2"/>
                    </a:gs>
                    <a:gs pos="95000">
                      <a:schemeClr val="bg2"/>
                    </a:gs>
                  </a:gsLst>
                  <a:lin ang="5400000" scaled="0"/>
                </a:gradFill>
              </a:rPr>
              <a:t>WebAPI</a:t>
            </a:r>
            <a:endParaRPr lang="es-E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977762388"/>
      </p:ext>
    </p:extLst>
  </p:cSld>
  <p:clrMapOvr>
    <a:masterClrMapping/>
  </p:clrMapOvr>
  <p:timing>
    <p:tnLst>
      <p:par>
        <p:cTn id="1" dur="indefinite" restart="never" nodeType="tmRoot"/>
      </p:par>
    </p:tnLst>
  </p:timing>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Metropolitan">
  <a:themeElements>
    <a:clrScheme name="Custom 2">
      <a:dk1>
        <a:sysClr val="windowText" lastClr="000000"/>
      </a:dk1>
      <a:lt1>
        <a:srgbClr val="FFFFFF"/>
      </a:lt1>
      <a:dk2>
        <a:srgbClr val="45566C"/>
      </a:dk2>
      <a:lt2>
        <a:srgbClr val="FFFFFF"/>
      </a:lt2>
      <a:accent1>
        <a:srgbClr val="F38F09"/>
      </a:accent1>
      <a:accent2>
        <a:srgbClr val="1D5DA7"/>
      </a:accent2>
      <a:accent3>
        <a:srgbClr val="AB0021"/>
      </a:accent3>
      <a:accent4>
        <a:srgbClr val="45566C"/>
      </a:accent4>
      <a:accent5>
        <a:srgbClr val="5754B5"/>
      </a:accent5>
      <a:accent6>
        <a:srgbClr val="467242"/>
      </a:accent6>
      <a:hlink>
        <a:srgbClr val="1D5DA7"/>
      </a:hlink>
      <a:folHlink>
        <a:srgbClr val="45566C"/>
      </a:folHlink>
    </a:clrScheme>
    <a:fontScheme name="JetBrains">
      <a:majorFont>
        <a:latin typeface="Tahoma"/>
        <a:ea typeface=""/>
        <a:cs typeface=""/>
      </a:majorFont>
      <a:minorFont>
        <a:latin typeface="Graublau Web"/>
        <a:ea typeface=""/>
        <a:cs typeface=""/>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Template_16-9.potx" id="{5D95CDED-6C35-482A-9D4A-6A67C04BC2A9}" vid="{30E22644-9B9E-40EB-9D71-51C2C985535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4290</Words>
  <Application>Microsoft Office PowerPoint</Application>
  <PresentationFormat>Widescreen</PresentationFormat>
  <Paragraphs>496</Paragraphs>
  <Slides>56</Slides>
  <Notes>26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56</vt:i4>
      </vt:variant>
    </vt:vector>
  </HeadingPairs>
  <TitlesOfParts>
    <vt:vector size="67" baseType="lpstr">
      <vt:lpstr>Arial</vt:lpstr>
      <vt:lpstr>Calibri</vt:lpstr>
      <vt:lpstr>Consolas</vt:lpstr>
      <vt:lpstr>Graublau Web</vt:lpstr>
      <vt:lpstr>Segoe Pro Light</vt:lpstr>
      <vt:lpstr>Segoe UI</vt:lpstr>
      <vt:lpstr>Segoe UI Light</vt:lpstr>
      <vt:lpstr>Tahoma</vt:lpstr>
      <vt:lpstr>Wingdings</vt:lpstr>
      <vt:lpstr>5-30055_SharePoint Template 2012 - 16x9 - White Background</vt:lpstr>
      <vt:lpstr>Metropolitan</vt:lpstr>
      <vt:lpstr>PowerPoint Presentation</vt:lpstr>
      <vt:lpstr>PowerPoint Presentation</vt:lpstr>
      <vt:lpstr>Protocolo Oauth</vt:lpstr>
      <vt:lpstr>¿Qué es Oauth?</vt:lpstr>
      <vt:lpstr>Comunicación mediante tokens</vt:lpstr>
      <vt:lpstr>Tokens</vt:lpstr>
      <vt:lpstr>Flujo de autenticación Oauth v1</vt:lpstr>
      <vt:lpstr>Oauth v2</vt:lpstr>
      <vt:lpstr>Flujos de autenticación Oauth v2</vt:lpstr>
      <vt:lpstr>Flujos de autenticación Oauth v2</vt:lpstr>
      <vt:lpstr>Uso de Oauth en Sharepoint</vt:lpstr>
      <vt:lpstr>Tres sistemas de autorización</vt:lpstr>
      <vt:lpstr>Compatibilidad</vt:lpstr>
      <vt:lpstr>Complementos de baja confianza</vt:lpstr>
      <vt:lpstr>Dos tipos de flujos Oauth</vt:lpstr>
      <vt:lpstr>Flujo de código de autenticación</vt:lpstr>
      <vt:lpstr>Flujo de código de autenticación</vt:lpstr>
      <vt:lpstr>Registro en el panel de vendedores</vt:lpstr>
      <vt:lpstr>Navegamos a la aplicación</vt:lpstr>
      <vt:lpstr>La aplicación redirige al sitio de Sharepoint del usuario</vt:lpstr>
      <vt:lpstr>Redirección para solicitud del código de autorización</vt:lpstr>
      <vt:lpstr>Listado de permisos</vt:lpstr>
      <vt:lpstr>Autenticación y solicitud al usuario de autorización</vt:lpstr>
      <vt:lpstr>Consentimiento por parte del usuario</vt:lpstr>
      <vt:lpstr>Solicitud a Azure ACS del código de autorización</vt:lpstr>
      <vt:lpstr>Devolución del código de autorización</vt:lpstr>
      <vt:lpstr>Redirección y envío del código a la aplicación</vt:lpstr>
      <vt:lpstr>Redirección enviando el código</vt:lpstr>
      <vt:lpstr>Solicitud a Azure ACS del token de acceso</vt:lpstr>
      <vt:lpstr>Solicitud POST del token Oauth</vt:lpstr>
      <vt:lpstr>Devolución del token de acceso y refresco</vt:lpstr>
      <vt:lpstr>Respuesta con la información del Token</vt:lpstr>
      <vt:lpstr>Devolución de la solicitud al cliente</vt:lpstr>
      <vt:lpstr>Uso del Token para acceder a los recursos autorizados</vt:lpstr>
      <vt:lpstr>PowerPoint Presentation</vt:lpstr>
      <vt:lpstr>Flujo de tokens de contexto</vt:lpstr>
      <vt:lpstr>Flujo de tokens de contexto</vt:lpstr>
      <vt:lpstr>Registro en Sharepoint</vt:lpstr>
      <vt:lpstr>El usuario inicial el complemento desde Sharepoint</vt:lpstr>
      <vt:lpstr>Solicitud a Azure ACS del token de contexto</vt:lpstr>
      <vt:lpstr>Devolución del token de contexto</vt:lpstr>
      <vt:lpstr>Envío al usuario con el contexto y el token</vt:lpstr>
      <vt:lpstr>Token de contexto</vt:lpstr>
      <vt:lpstr>Redirección del usuario al complemento</vt:lpstr>
      <vt:lpstr>El complemento valida el contexto contra Azure ACS</vt:lpstr>
      <vt:lpstr>Solicitud POST del token Oauth con token de refresco</vt:lpstr>
      <vt:lpstr>Devolución del token de acceso</vt:lpstr>
      <vt:lpstr>Respuesta con la información del Token</vt:lpstr>
      <vt:lpstr>Acceso a los recursos con el token de acceso</vt:lpstr>
      <vt:lpstr>Validación del token de acceso y envío de los datos</vt:lpstr>
      <vt:lpstr>Devolución de la solicitud al cliente</vt:lpstr>
      <vt:lpstr>Uso del Token para acceder a los recursos</vt:lpstr>
      <vt:lpstr>PowerPoint Presentation</vt:lpstr>
      <vt:lpstr>PowerPoint Presentation</vt:lpstr>
      <vt:lpstr>Raffle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2016-05-05T19:23:45Z</dcterms:created>
  <dcterms:modified xsi:type="dcterms:W3CDTF">2016-05-05T19:29:44Z</dcterms:modified>
</cp:coreProperties>
</file>